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25"/>
  </p:notesMasterIdLst>
  <p:sldIdLst>
    <p:sldId id="366" r:id="rId2"/>
    <p:sldId id="367" r:id="rId3"/>
    <p:sldId id="368" r:id="rId4"/>
    <p:sldId id="613" r:id="rId5"/>
    <p:sldId id="614" r:id="rId6"/>
    <p:sldId id="612" r:id="rId7"/>
    <p:sldId id="616" r:id="rId8"/>
    <p:sldId id="628" r:id="rId9"/>
    <p:sldId id="617" r:id="rId10"/>
    <p:sldId id="618" r:id="rId11"/>
    <p:sldId id="619" r:id="rId12"/>
    <p:sldId id="292" r:id="rId13"/>
    <p:sldId id="293" r:id="rId14"/>
    <p:sldId id="294" r:id="rId15"/>
    <p:sldId id="295" r:id="rId16"/>
    <p:sldId id="602" r:id="rId17"/>
    <p:sldId id="646" r:id="rId18"/>
    <p:sldId id="620" r:id="rId19"/>
    <p:sldId id="622" r:id="rId20"/>
    <p:sldId id="623" r:id="rId21"/>
    <p:sldId id="624" r:id="rId22"/>
    <p:sldId id="626" r:id="rId23"/>
    <p:sldId id="62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9"/>
    <p:restoredTop sz="78120"/>
  </p:normalViewPr>
  <p:slideViewPr>
    <p:cSldViewPr snapToGrid="0">
      <p:cViewPr varScale="1">
        <p:scale>
          <a:sx n="86" d="100"/>
          <a:sy n="86" d="100"/>
        </p:scale>
        <p:origin x="768"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0T06:40:38.512"/>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0T06:40:39.498"/>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4D34C-5C6A-9C48-84B5-DFD67AD4DB5B}"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2DD31-2467-7440-A20C-1CB67E22C6F6}" type="slidenum">
              <a:rPr lang="en-US" smtClean="0"/>
              <a:t>‹#›</a:t>
            </a:fld>
            <a:endParaRPr lang="en-US"/>
          </a:p>
        </p:txBody>
      </p:sp>
    </p:spTree>
    <p:extLst>
      <p:ext uri="{BB962C8B-B14F-4D97-AF65-F5344CB8AC3E}">
        <p14:creationId xmlns:p14="http://schemas.microsoft.com/office/powerpoint/2010/main" val="121093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3</a:t>
            </a:fld>
            <a:endParaRPr lang="en-AU"/>
          </a:p>
        </p:txBody>
      </p:sp>
    </p:spTree>
    <p:extLst>
      <p:ext uri="{BB962C8B-B14F-4D97-AF65-F5344CB8AC3E}">
        <p14:creationId xmlns:p14="http://schemas.microsoft.com/office/powerpoint/2010/main" val="2801422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Read through information.</a:t>
            </a:r>
          </a:p>
        </p:txBody>
      </p:sp>
      <p:sp>
        <p:nvSpPr>
          <p:cNvPr id="4" name="Slide Number Placeholder 3"/>
          <p:cNvSpPr>
            <a:spLocks noGrp="1"/>
          </p:cNvSpPr>
          <p:nvPr>
            <p:ph type="sldNum" sz="quarter" idx="5"/>
          </p:nvPr>
        </p:nvSpPr>
        <p:spPr/>
        <p:txBody>
          <a:bodyPr/>
          <a:lstStyle/>
          <a:p>
            <a:fld id="{7792DD31-2467-7440-A20C-1CB67E22C6F6}" type="slidenum">
              <a:rPr lang="en-US" smtClean="0"/>
              <a:t>12</a:t>
            </a:fld>
            <a:endParaRPr lang="en-US"/>
          </a:p>
        </p:txBody>
      </p:sp>
    </p:spTree>
    <p:extLst>
      <p:ext uri="{BB962C8B-B14F-4D97-AF65-F5344CB8AC3E}">
        <p14:creationId xmlns:p14="http://schemas.microsoft.com/office/powerpoint/2010/main" val="394728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13</a:t>
            </a:fld>
            <a:endParaRPr lang="en-US"/>
          </a:p>
        </p:txBody>
      </p:sp>
    </p:spTree>
    <p:extLst>
      <p:ext uri="{BB962C8B-B14F-4D97-AF65-F5344CB8AC3E}">
        <p14:creationId xmlns:p14="http://schemas.microsoft.com/office/powerpoint/2010/main" val="11834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14</a:t>
            </a:fld>
            <a:endParaRPr lang="en-US"/>
          </a:p>
        </p:txBody>
      </p:sp>
    </p:spTree>
    <p:extLst>
      <p:ext uri="{BB962C8B-B14F-4D97-AF65-F5344CB8AC3E}">
        <p14:creationId xmlns:p14="http://schemas.microsoft.com/office/powerpoint/2010/main" val="91550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15</a:t>
            </a:fld>
            <a:endParaRPr lang="en-US"/>
          </a:p>
        </p:txBody>
      </p:sp>
    </p:spTree>
    <p:extLst>
      <p:ext uri="{BB962C8B-B14F-4D97-AF65-F5344CB8AC3E}">
        <p14:creationId xmlns:p14="http://schemas.microsoft.com/office/powerpoint/2010/main" val="1842920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 – this diagram will appear in their test. </a:t>
            </a:r>
          </a:p>
          <a:p>
            <a:r>
              <a:rPr lang="en-US" b="1" dirty="0"/>
              <a:t>They should also be aware of the definitions. </a:t>
            </a:r>
          </a:p>
          <a:p>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FAQ’s page in their workbooks on </a:t>
            </a:r>
            <a:r>
              <a:rPr lang="en-US" b="1" dirty="0" err="1"/>
              <a:t>pg</a:t>
            </a:r>
            <a:r>
              <a:rPr lang="en-US" b="1" dirty="0"/>
              <a:t>___</a:t>
            </a:r>
          </a:p>
          <a:p>
            <a:endParaRPr lang="en-US" b="1" dirty="0"/>
          </a:p>
        </p:txBody>
      </p:sp>
      <p:sp>
        <p:nvSpPr>
          <p:cNvPr id="4" name="Slide Number Placeholder 3"/>
          <p:cNvSpPr>
            <a:spLocks noGrp="1"/>
          </p:cNvSpPr>
          <p:nvPr>
            <p:ph type="sldNum" sz="quarter" idx="5"/>
          </p:nvPr>
        </p:nvSpPr>
        <p:spPr/>
        <p:txBody>
          <a:bodyPr/>
          <a:lstStyle/>
          <a:p>
            <a:fld id="{7792DD31-2467-7440-A20C-1CB67E22C6F6}" type="slidenum">
              <a:rPr lang="en-US" smtClean="0"/>
              <a:t>16</a:t>
            </a:fld>
            <a:endParaRPr lang="en-US"/>
          </a:p>
        </p:txBody>
      </p:sp>
    </p:spTree>
    <p:extLst>
      <p:ext uri="{BB962C8B-B14F-4D97-AF65-F5344CB8AC3E}">
        <p14:creationId xmlns:p14="http://schemas.microsoft.com/office/powerpoint/2010/main" val="3329792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peruse this in their own time, just make them aware of it.</a:t>
            </a:r>
          </a:p>
        </p:txBody>
      </p:sp>
      <p:sp>
        <p:nvSpPr>
          <p:cNvPr id="4" name="Slide Number Placeholder 3"/>
          <p:cNvSpPr>
            <a:spLocks noGrp="1"/>
          </p:cNvSpPr>
          <p:nvPr>
            <p:ph type="sldNum" sz="quarter" idx="5"/>
          </p:nvPr>
        </p:nvSpPr>
        <p:spPr/>
        <p:txBody>
          <a:bodyPr/>
          <a:lstStyle/>
          <a:p>
            <a:fld id="{7792DD31-2467-7440-A20C-1CB67E22C6F6}" type="slidenum">
              <a:rPr lang="en-US" smtClean="0"/>
              <a:t>17</a:t>
            </a:fld>
            <a:endParaRPr lang="en-US"/>
          </a:p>
        </p:txBody>
      </p:sp>
    </p:spTree>
    <p:extLst>
      <p:ext uri="{BB962C8B-B14F-4D97-AF65-F5344CB8AC3E}">
        <p14:creationId xmlns:p14="http://schemas.microsoft.com/office/powerpoint/2010/main" val="834242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3:57mins</a:t>
            </a:r>
          </a:p>
          <a:p>
            <a:endParaRPr lang="en-US" dirty="0"/>
          </a:p>
          <a:p>
            <a:r>
              <a:rPr lang="en-US" b="1" dirty="0"/>
              <a:t>OPTIONAL – can get away with not watching the video. </a:t>
            </a:r>
          </a:p>
          <a:p>
            <a:r>
              <a:rPr lang="en-US" b="0" dirty="0"/>
              <a:t>https://</a:t>
            </a:r>
            <a:r>
              <a:rPr lang="en-US" b="0" dirty="0" err="1"/>
              <a:t>www.youtube.com</a:t>
            </a:r>
            <a:r>
              <a:rPr lang="en-US" b="0" dirty="0"/>
              <a:t>/</a:t>
            </a:r>
            <a:r>
              <a:rPr lang="en-US" b="0" dirty="0" err="1"/>
              <a:t>watch?v</a:t>
            </a:r>
            <a:r>
              <a:rPr lang="en-US" b="0" dirty="0"/>
              <a:t>=8ENl6yhTahg </a:t>
            </a:r>
          </a:p>
        </p:txBody>
      </p:sp>
      <p:sp>
        <p:nvSpPr>
          <p:cNvPr id="4" name="Slide Number Placeholder 3"/>
          <p:cNvSpPr>
            <a:spLocks noGrp="1"/>
          </p:cNvSpPr>
          <p:nvPr>
            <p:ph type="sldNum" sz="quarter" idx="5"/>
          </p:nvPr>
        </p:nvSpPr>
        <p:spPr/>
        <p:txBody>
          <a:bodyPr/>
          <a:lstStyle/>
          <a:p>
            <a:fld id="{7792DD31-2467-7440-A20C-1CB67E22C6F6}" type="slidenum">
              <a:rPr lang="en-US" smtClean="0"/>
              <a:t>18</a:t>
            </a:fld>
            <a:endParaRPr lang="en-US"/>
          </a:p>
        </p:txBody>
      </p:sp>
    </p:spTree>
    <p:extLst>
      <p:ext uri="{BB962C8B-B14F-4D97-AF65-F5344CB8AC3E}">
        <p14:creationId xmlns:p14="http://schemas.microsoft.com/office/powerpoint/2010/main" val="221287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for acne self-help strategies on </a:t>
            </a:r>
            <a:r>
              <a:rPr lang="en-US" b="1" dirty="0">
                <a:highlight>
                  <a:srgbClr val="FFFF00"/>
                </a:highlight>
              </a:rPr>
              <a:t>pg.68 </a:t>
            </a:r>
            <a:r>
              <a:rPr lang="en-US" dirty="0"/>
              <a:t>are discussed over the next few slides. </a:t>
            </a:r>
          </a:p>
          <a:p>
            <a:endParaRPr lang="en-US" dirty="0"/>
          </a:p>
          <a:p>
            <a:r>
              <a:rPr lang="en-US" dirty="0"/>
              <a:t>Priority pages are pg.</a:t>
            </a:r>
            <a:r>
              <a:rPr lang="en-US" b="1" dirty="0"/>
              <a:t>67-68 (the first two pages). </a:t>
            </a:r>
            <a:r>
              <a:rPr lang="en-US" b="0" dirty="0"/>
              <a:t>The other pages are a bit more of a puberty recap (69-70). </a:t>
            </a:r>
          </a:p>
          <a:p>
            <a:endParaRPr lang="en-US" b="1" dirty="0"/>
          </a:p>
          <a:p>
            <a:r>
              <a:rPr lang="en-US" dirty="0"/>
              <a:t>Spend whatever time is left of the lesson completing the pages. </a:t>
            </a:r>
          </a:p>
        </p:txBody>
      </p:sp>
      <p:sp>
        <p:nvSpPr>
          <p:cNvPr id="4" name="Slide Number Placeholder 3"/>
          <p:cNvSpPr>
            <a:spLocks noGrp="1"/>
          </p:cNvSpPr>
          <p:nvPr>
            <p:ph type="sldNum" sz="quarter" idx="5"/>
          </p:nvPr>
        </p:nvSpPr>
        <p:spPr/>
        <p:txBody>
          <a:bodyPr/>
          <a:lstStyle/>
          <a:p>
            <a:fld id="{7792DD31-2467-7440-A20C-1CB67E22C6F6}" type="slidenum">
              <a:rPr lang="en-US" smtClean="0"/>
              <a:t>19</a:t>
            </a:fld>
            <a:endParaRPr lang="en-US"/>
          </a:p>
        </p:txBody>
      </p:sp>
    </p:spTree>
    <p:extLst>
      <p:ext uri="{BB962C8B-B14F-4D97-AF65-F5344CB8AC3E}">
        <p14:creationId xmlns:p14="http://schemas.microsoft.com/office/powerpoint/2010/main" val="2600476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to answer acne self-help questions. </a:t>
            </a:r>
          </a:p>
        </p:txBody>
      </p:sp>
      <p:sp>
        <p:nvSpPr>
          <p:cNvPr id="4" name="Slide Number Placeholder 3"/>
          <p:cNvSpPr>
            <a:spLocks noGrp="1"/>
          </p:cNvSpPr>
          <p:nvPr>
            <p:ph type="sldNum" sz="quarter" idx="5"/>
          </p:nvPr>
        </p:nvSpPr>
        <p:spPr/>
        <p:txBody>
          <a:bodyPr/>
          <a:lstStyle/>
          <a:p>
            <a:fld id="{7792DD31-2467-7440-A20C-1CB67E22C6F6}" type="slidenum">
              <a:rPr lang="en-US" smtClean="0"/>
              <a:t>21</a:t>
            </a:fld>
            <a:endParaRPr lang="en-US"/>
          </a:p>
        </p:txBody>
      </p:sp>
    </p:spTree>
    <p:extLst>
      <p:ext uri="{BB962C8B-B14F-4D97-AF65-F5344CB8AC3E}">
        <p14:creationId xmlns:p14="http://schemas.microsoft.com/office/powerpoint/2010/main" val="4050009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4C9AF-6A28-995C-6E2B-894FCE78E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08563-DC78-E338-7074-CE52A2757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C18DA-AB1F-A97D-B3DF-A1540EDCCAF8}"/>
              </a:ext>
            </a:extLst>
          </p:cNvPr>
          <p:cNvSpPr>
            <a:spLocks noGrp="1"/>
          </p:cNvSpPr>
          <p:nvPr>
            <p:ph type="body" idx="1"/>
          </p:nvPr>
        </p:nvSpPr>
        <p:spPr/>
        <p:txBody>
          <a:bodyPr/>
          <a:lstStyle/>
          <a:p>
            <a:r>
              <a:rPr lang="en-US" dirty="0"/>
              <a:t>Help to answer acne self-help questions. </a:t>
            </a:r>
          </a:p>
        </p:txBody>
      </p:sp>
      <p:sp>
        <p:nvSpPr>
          <p:cNvPr id="4" name="Slide Number Placeholder 3">
            <a:extLst>
              <a:ext uri="{FF2B5EF4-FFF2-40B4-BE49-F238E27FC236}">
                <a16:creationId xmlns:a16="http://schemas.microsoft.com/office/drawing/2014/main" id="{FBA0206B-DD27-3729-A45A-4FC1C95269F8}"/>
              </a:ext>
            </a:extLst>
          </p:cNvPr>
          <p:cNvSpPr>
            <a:spLocks noGrp="1"/>
          </p:cNvSpPr>
          <p:nvPr>
            <p:ph type="sldNum" sz="quarter" idx="5"/>
          </p:nvPr>
        </p:nvSpPr>
        <p:spPr/>
        <p:txBody>
          <a:bodyPr/>
          <a:lstStyle/>
          <a:p>
            <a:fld id="{7792DD31-2467-7440-A20C-1CB67E22C6F6}" type="slidenum">
              <a:rPr lang="en-US" smtClean="0"/>
              <a:t>22</a:t>
            </a:fld>
            <a:endParaRPr lang="en-US"/>
          </a:p>
        </p:txBody>
      </p:sp>
    </p:spTree>
    <p:extLst>
      <p:ext uri="{BB962C8B-B14F-4D97-AF65-F5344CB8AC3E}">
        <p14:creationId xmlns:p14="http://schemas.microsoft.com/office/powerpoint/2010/main" val="80537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Review. This is not written in their books. </a:t>
            </a:r>
          </a:p>
        </p:txBody>
      </p:sp>
      <p:sp>
        <p:nvSpPr>
          <p:cNvPr id="4" name="Slide Number Placeholder 3"/>
          <p:cNvSpPr>
            <a:spLocks noGrp="1"/>
          </p:cNvSpPr>
          <p:nvPr>
            <p:ph type="sldNum" sz="quarter" idx="5"/>
          </p:nvPr>
        </p:nvSpPr>
        <p:spPr/>
        <p:txBody>
          <a:bodyPr/>
          <a:lstStyle/>
          <a:p>
            <a:fld id="{7792DD31-2467-7440-A20C-1CB67E22C6F6}" type="slidenum">
              <a:rPr lang="en-US" smtClean="0"/>
              <a:t>4</a:t>
            </a:fld>
            <a:endParaRPr lang="en-US"/>
          </a:p>
        </p:txBody>
      </p:sp>
    </p:spTree>
    <p:extLst>
      <p:ext uri="{BB962C8B-B14F-4D97-AF65-F5344CB8AC3E}">
        <p14:creationId xmlns:p14="http://schemas.microsoft.com/office/powerpoint/2010/main" val="379798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BFBD-B724-658B-3B59-6A77244F7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98138-3940-A7B8-3F6D-527594ACF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BAAE-B6C9-CFC3-FDBA-583D165A002F}"/>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3A4E1327-E0C4-ED23-D35B-1C546D9F2018}"/>
              </a:ext>
            </a:extLst>
          </p:cNvPr>
          <p:cNvSpPr>
            <a:spLocks noGrp="1"/>
          </p:cNvSpPr>
          <p:nvPr>
            <p:ph type="sldNum" sz="quarter" idx="5"/>
          </p:nvPr>
        </p:nvSpPr>
        <p:spPr/>
        <p:txBody>
          <a:bodyPr/>
          <a:lstStyle/>
          <a:p>
            <a:fld id="{32C573D7-E80C-4709-9B31-9CF3A42190EB}" type="slidenum">
              <a:rPr lang="en-AU" smtClean="0"/>
              <a:t>5</a:t>
            </a:fld>
            <a:endParaRPr lang="en-AU"/>
          </a:p>
        </p:txBody>
      </p:sp>
    </p:spTree>
    <p:extLst>
      <p:ext uri="{BB962C8B-B14F-4D97-AF65-F5344CB8AC3E}">
        <p14:creationId xmlns:p14="http://schemas.microsoft.com/office/powerpoint/2010/main" val="291654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Read through – also in their workbooks. </a:t>
            </a:r>
          </a:p>
        </p:txBody>
      </p:sp>
      <p:sp>
        <p:nvSpPr>
          <p:cNvPr id="4" name="Slide Number Placeholder 3"/>
          <p:cNvSpPr>
            <a:spLocks noGrp="1"/>
          </p:cNvSpPr>
          <p:nvPr>
            <p:ph type="sldNum" sz="quarter" idx="5"/>
          </p:nvPr>
        </p:nvSpPr>
        <p:spPr/>
        <p:txBody>
          <a:bodyPr/>
          <a:lstStyle/>
          <a:p>
            <a:fld id="{7792DD31-2467-7440-A20C-1CB67E22C6F6}" type="slidenum">
              <a:rPr lang="en-US" smtClean="0"/>
              <a:t>6</a:t>
            </a:fld>
            <a:endParaRPr lang="en-US"/>
          </a:p>
        </p:txBody>
      </p:sp>
    </p:spTree>
    <p:extLst>
      <p:ext uri="{BB962C8B-B14F-4D97-AF65-F5344CB8AC3E}">
        <p14:creationId xmlns:p14="http://schemas.microsoft.com/office/powerpoint/2010/main" val="276615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the examples of PMS into their books and ways to manage. </a:t>
            </a:r>
          </a:p>
          <a:p>
            <a:endParaRPr lang="en-US" dirty="0"/>
          </a:p>
          <a:p>
            <a:r>
              <a:rPr lang="en-US" b="1" dirty="0"/>
              <a:t>Possibly worth mentioning:</a:t>
            </a:r>
          </a:p>
          <a:p>
            <a:r>
              <a:rPr lang="en-US" dirty="0"/>
              <a:t>Take this opportunity to mention that there are conditions related to the female reproductive system:</a:t>
            </a:r>
          </a:p>
          <a:p>
            <a:pPr marL="171450" indent="-171450">
              <a:buFont typeface="Arial" panose="020B0604020202020204" pitchFamily="34" charset="0"/>
              <a:buChar char="•"/>
            </a:pPr>
            <a:r>
              <a:rPr lang="en-US" dirty="0"/>
              <a:t>Endometriosis – affects the endometrium/uterine lining, where the uterine lining grows outside of the uterus. It can cause severe pain and discomfort and impact fertility. </a:t>
            </a:r>
          </a:p>
          <a:p>
            <a:pPr marL="171450" indent="-171450">
              <a:buFont typeface="Arial" panose="020B0604020202020204" pitchFamily="34" charset="0"/>
              <a:buChar char="•"/>
            </a:pPr>
            <a:r>
              <a:rPr lang="en-US" dirty="0"/>
              <a:t>Polycystic Ovarian Syndrome (PCOS) – a hormonal condition which impacts the regularity of the menstrual cycle and fertility, amongst the possibility of other symptoms. </a:t>
            </a:r>
          </a:p>
          <a:p>
            <a:pPr marL="0" indent="0">
              <a:buFont typeface="Arial" panose="020B0604020202020204" pitchFamily="34" charset="0"/>
              <a:buNone/>
            </a:pPr>
            <a:r>
              <a:rPr lang="en-US" dirty="0"/>
              <a:t>This is why keeping a diary could also be effective if a person starts to experience changes, or more painful or irregular periods as it could be a sign of something else going on. </a:t>
            </a:r>
          </a:p>
        </p:txBody>
      </p:sp>
      <p:sp>
        <p:nvSpPr>
          <p:cNvPr id="4" name="Slide Number Placeholder 3"/>
          <p:cNvSpPr>
            <a:spLocks noGrp="1"/>
          </p:cNvSpPr>
          <p:nvPr>
            <p:ph type="sldNum" sz="quarter" idx="5"/>
          </p:nvPr>
        </p:nvSpPr>
        <p:spPr/>
        <p:txBody>
          <a:bodyPr/>
          <a:lstStyle/>
          <a:p>
            <a:fld id="{7792DD31-2467-7440-A20C-1CB67E22C6F6}" type="slidenum">
              <a:rPr lang="en-US" smtClean="0"/>
              <a:t>7</a:t>
            </a:fld>
            <a:endParaRPr lang="en-US"/>
          </a:p>
        </p:txBody>
      </p:sp>
    </p:spTree>
    <p:extLst>
      <p:ext uri="{BB962C8B-B14F-4D97-AF65-F5344CB8AC3E}">
        <p14:creationId xmlns:p14="http://schemas.microsoft.com/office/powerpoint/2010/main" val="165734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to award a prize for the best response to this question. </a:t>
            </a:r>
          </a:p>
        </p:txBody>
      </p:sp>
      <p:sp>
        <p:nvSpPr>
          <p:cNvPr id="4" name="Slide Number Placeholder 3"/>
          <p:cNvSpPr>
            <a:spLocks noGrp="1"/>
          </p:cNvSpPr>
          <p:nvPr>
            <p:ph type="sldNum" sz="quarter" idx="5"/>
          </p:nvPr>
        </p:nvSpPr>
        <p:spPr/>
        <p:txBody>
          <a:bodyPr/>
          <a:lstStyle/>
          <a:p>
            <a:fld id="{7792DD31-2467-7440-A20C-1CB67E22C6F6}" type="slidenum">
              <a:rPr lang="en-US" smtClean="0"/>
              <a:t>8</a:t>
            </a:fld>
            <a:endParaRPr lang="en-US"/>
          </a:p>
        </p:txBody>
      </p:sp>
    </p:spTree>
    <p:extLst>
      <p:ext uri="{BB962C8B-B14F-4D97-AF65-F5344CB8AC3E}">
        <p14:creationId xmlns:p14="http://schemas.microsoft.com/office/powerpoint/2010/main" val="83855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written in their books for their reference. </a:t>
            </a:r>
          </a:p>
          <a:p>
            <a:endParaRPr lang="en-US" dirty="0"/>
          </a:p>
          <a:p>
            <a:r>
              <a:rPr lang="en-US" b="0" dirty="0"/>
              <a:t>Optional resource – use the sanitary kits in the storeroom.</a:t>
            </a:r>
          </a:p>
          <a:p>
            <a:endParaRPr lang="en-US" b="0" dirty="0"/>
          </a:p>
          <a:p>
            <a:r>
              <a:rPr lang="en-US" b="0" dirty="0"/>
              <a:t>Your choice how much time you spend on this. </a:t>
            </a:r>
          </a:p>
        </p:txBody>
      </p:sp>
      <p:sp>
        <p:nvSpPr>
          <p:cNvPr id="4" name="Slide Number Placeholder 3"/>
          <p:cNvSpPr>
            <a:spLocks noGrp="1"/>
          </p:cNvSpPr>
          <p:nvPr>
            <p:ph type="sldNum" sz="quarter" idx="5"/>
          </p:nvPr>
        </p:nvSpPr>
        <p:spPr/>
        <p:txBody>
          <a:bodyPr/>
          <a:lstStyle/>
          <a:p>
            <a:fld id="{7792DD31-2467-7440-A20C-1CB67E22C6F6}" type="slidenum">
              <a:rPr lang="en-US" smtClean="0"/>
              <a:t>9</a:t>
            </a:fld>
            <a:endParaRPr lang="en-US"/>
          </a:p>
        </p:txBody>
      </p:sp>
    </p:spTree>
    <p:extLst>
      <p:ext uri="{BB962C8B-B14F-4D97-AF65-F5344CB8AC3E}">
        <p14:creationId xmlns:p14="http://schemas.microsoft.com/office/powerpoint/2010/main" val="325982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also in their books for their reference.</a:t>
            </a:r>
          </a:p>
        </p:txBody>
      </p:sp>
      <p:sp>
        <p:nvSpPr>
          <p:cNvPr id="4" name="Slide Number Placeholder 3"/>
          <p:cNvSpPr>
            <a:spLocks noGrp="1"/>
          </p:cNvSpPr>
          <p:nvPr>
            <p:ph type="sldNum" sz="quarter" idx="5"/>
          </p:nvPr>
        </p:nvSpPr>
        <p:spPr/>
        <p:txBody>
          <a:bodyPr/>
          <a:lstStyle/>
          <a:p>
            <a:fld id="{7792DD31-2467-7440-A20C-1CB67E22C6F6}" type="slidenum">
              <a:rPr lang="en-US" smtClean="0"/>
              <a:t>10</a:t>
            </a:fld>
            <a:endParaRPr lang="en-US"/>
          </a:p>
        </p:txBody>
      </p:sp>
    </p:spTree>
    <p:extLst>
      <p:ext uri="{BB962C8B-B14F-4D97-AF65-F5344CB8AC3E}">
        <p14:creationId xmlns:p14="http://schemas.microsoft.com/office/powerpoint/2010/main" val="473230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ACTIVITY </a:t>
            </a:r>
          </a:p>
          <a:p>
            <a:endParaRPr lang="en-US" b="1" dirty="0"/>
          </a:p>
        </p:txBody>
      </p:sp>
      <p:sp>
        <p:nvSpPr>
          <p:cNvPr id="4" name="Slide Number Placeholder 3"/>
          <p:cNvSpPr>
            <a:spLocks noGrp="1"/>
          </p:cNvSpPr>
          <p:nvPr>
            <p:ph type="sldNum" sz="quarter" idx="5"/>
          </p:nvPr>
        </p:nvSpPr>
        <p:spPr/>
        <p:txBody>
          <a:bodyPr/>
          <a:lstStyle/>
          <a:p>
            <a:fld id="{7792DD31-2467-7440-A20C-1CB67E22C6F6}" type="slidenum">
              <a:rPr lang="en-US" smtClean="0"/>
              <a:t>11</a:t>
            </a:fld>
            <a:endParaRPr lang="en-US"/>
          </a:p>
        </p:txBody>
      </p:sp>
    </p:spTree>
    <p:extLst>
      <p:ext uri="{BB962C8B-B14F-4D97-AF65-F5344CB8AC3E}">
        <p14:creationId xmlns:p14="http://schemas.microsoft.com/office/powerpoint/2010/main" val="152951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9C5A860-F335-4252-AA00-24FB67ED2982}" type="datetime1">
              <a:rPr lang="en-US" smtClean="0"/>
              <a:t>2/13/24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F646F3F-274D-499B-ABBE-824EB4ABDC3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01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98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7894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82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AB227A3-19CE-4153-81CE-64EB7AB094B3}" type="datetime1">
              <a:rPr lang="en-US" smtClean="0"/>
              <a:t>2/13/24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F646F3F-274D-499B-ABBE-824EB4ABDC3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2569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230168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74741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8575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482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7AC4E36-FABE-47EB-AA7F-C19A93824617}" type="datetime1">
              <a:rPr lang="en-US" smtClean="0"/>
              <a:t>2/13/24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F646F3F-274D-499B-ABBE-824EB4ABDC3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414914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199CE6B-5DE6-4A2D-B72E-5E8969F9F56F}" type="datetime1">
              <a:rPr lang="en-US" smtClean="0"/>
              <a:t>2/13/24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853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481A142-DA77-4A5F-AD1F-14E6C18F0F5F}" type="datetime1">
              <a:rPr lang="en-US" smtClean="0"/>
              <a:t>2/13/24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F646F3F-274D-499B-ABBE-824EB4ABDC3D}"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995450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8ENl6yhTahg?feature=oembed" TargetMode="Externa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0.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7</a:t>
            </a:r>
          </a:p>
        </p:txBody>
      </p:sp>
    </p:spTree>
    <p:extLst>
      <p:ext uri="{BB962C8B-B14F-4D97-AF65-F5344CB8AC3E}">
        <p14:creationId xmlns:p14="http://schemas.microsoft.com/office/powerpoint/2010/main" val="3268284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pic>
        <p:nvPicPr>
          <p:cNvPr id="4" name="Content Placeholder 6" descr="A picture containing clothing, text, undergarment, briefs&#10;&#10;Description automatically generated">
            <a:extLst>
              <a:ext uri="{FF2B5EF4-FFF2-40B4-BE49-F238E27FC236}">
                <a16:creationId xmlns:a16="http://schemas.microsoft.com/office/drawing/2014/main" id="{9AB5AE6E-8456-2BDA-9D88-800CC6FD51F9}"/>
              </a:ext>
            </a:extLst>
          </p:cNvPr>
          <p:cNvPicPr>
            <a:picLocks noChangeAspect="1"/>
          </p:cNvPicPr>
          <p:nvPr/>
        </p:nvPicPr>
        <p:blipFill>
          <a:blip r:embed="rId3"/>
          <a:stretch>
            <a:fillRect/>
          </a:stretch>
        </p:blipFill>
        <p:spPr>
          <a:xfrm>
            <a:off x="2910457" y="1003774"/>
            <a:ext cx="2430206" cy="2634202"/>
          </a:xfrm>
          <a:prstGeom prst="rect">
            <a:avLst/>
          </a:prstGeom>
          <a:ln w="38100">
            <a:solidFill>
              <a:schemeClr val="tx1"/>
            </a:solidFill>
          </a:ln>
        </p:spPr>
      </p:pic>
      <p:pic>
        <p:nvPicPr>
          <p:cNvPr id="5" name="Picture 4" descr="A picture containing text, thigh, person, poster&#10;&#10;Description automatically generated">
            <a:extLst>
              <a:ext uri="{FF2B5EF4-FFF2-40B4-BE49-F238E27FC236}">
                <a16:creationId xmlns:a16="http://schemas.microsoft.com/office/drawing/2014/main" id="{EC9BC846-9EBF-5DA7-DC1E-EB416F8F202A}"/>
              </a:ext>
            </a:extLst>
          </p:cNvPr>
          <p:cNvPicPr>
            <a:picLocks noChangeAspect="1"/>
          </p:cNvPicPr>
          <p:nvPr/>
        </p:nvPicPr>
        <p:blipFill>
          <a:blip r:embed="rId4"/>
          <a:stretch>
            <a:fillRect/>
          </a:stretch>
        </p:blipFill>
        <p:spPr>
          <a:xfrm>
            <a:off x="218154" y="164217"/>
            <a:ext cx="2430205" cy="2430205"/>
          </a:xfrm>
          <a:prstGeom prst="rect">
            <a:avLst/>
          </a:prstGeom>
          <a:ln w="38100">
            <a:solidFill>
              <a:schemeClr val="tx1"/>
            </a:solidFill>
          </a:ln>
        </p:spPr>
      </p:pic>
      <p:pic>
        <p:nvPicPr>
          <p:cNvPr id="6" name="Picture 2" descr="Menstrual Cups: How to Use, Benefits, and More">
            <a:extLst>
              <a:ext uri="{FF2B5EF4-FFF2-40B4-BE49-F238E27FC236}">
                <a16:creationId xmlns:a16="http://schemas.microsoft.com/office/drawing/2014/main" id="{D97AA6C6-0583-6AD2-C93B-A557F11A44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84" b="13044"/>
          <a:stretch/>
        </p:blipFill>
        <p:spPr bwMode="auto">
          <a:xfrm>
            <a:off x="8838484" y="363946"/>
            <a:ext cx="2983042" cy="162811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Best Menstrual Cups For Low/High Cervix &amp; How To Measure It">
            <a:extLst>
              <a:ext uri="{FF2B5EF4-FFF2-40B4-BE49-F238E27FC236}">
                <a16:creationId xmlns:a16="http://schemas.microsoft.com/office/drawing/2014/main" id="{1ABCF755-9279-7E23-A2F8-2C1F8ABDA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687" y="1549100"/>
            <a:ext cx="2772699" cy="213445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A2EC91-E8CC-727D-44C9-A36545428D31}"/>
              </a:ext>
            </a:extLst>
          </p:cNvPr>
          <p:cNvSpPr txBox="1"/>
          <p:nvPr/>
        </p:nvSpPr>
        <p:spPr>
          <a:xfrm>
            <a:off x="2759375" y="363946"/>
            <a:ext cx="2782213"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Period Underwear</a:t>
            </a:r>
            <a:endParaRPr lang="en-US" sz="2400" dirty="0"/>
          </a:p>
        </p:txBody>
      </p:sp>
      <p:sp>
        <p:nvSpPr>
          <p:cNvPr id="9" name="TextBox 8">
            <a:extLst>
              <a:ext uri="{FF2B5EF4-FFF2-40B4-BE49-F238E27FC236}">
                <a16:creationId xmlns:a16="http://schemas.microsoft.com/office/drawing/2014/main" id="{09310259-EE1F-A298-74C0-AA91B0138243}"/>
              </a:ext>
            </a:extLst>
          </p:cNvPr>
          <p:cNvSpPr txBox="1"/>
          <p:nvPr/>
        </p:nvSpPr>
        <p:spPr>
          <a:xfrm>
            <a:off x="6714466" y="867953"/>
            <a:ext cx="2430207"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Menstrual Cups</a:t>
            </a:r>
            <a:endParaRPr lang="en-US" sz="2400" dirty="0"/>
          </a:p>
        </p:txBody>
      </p:sp>
      <p:pic>
        <p:nvPicPr>
          <p:cNvPr id="10" name="Picture 3">
            <a:extLst>
              <a:ext uri="{FF2B5EF4-FFF2-40B4-BE49-F238E27FC236}">
                <a16:creationId xmlns:a16="http://schemas.microsoft.com/office/drawing/2014/main" id="{DE65047C-7432-02A9-84BA-AB14216EAE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400" y="3868861"/>
            <a:ext cx="68103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TextBox 10">
            <a:extLst>
              <a:ext uri="{FF2B5EF4-FFF2-40B4-BE49-F238E27FC236}">
                <a16:creationId xmlns:a16="http://schemas.microsoft.com/office/drawing/2014/main" id="{F18358B5-80A8-73BF-A06B-1E48756E7AA9}"/>
              </a:ext>
            </a:extLst>
          </p:cNvPr>
          <p:cNvSpPr txBox="1"/>
          <p:nvPr/>
        </p:nvSpPr>
        <p:spPr>
          <a:xfrm>
            <a:off x="8546690" y="4625328"/>
            <a:ext cx="2430207"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Pads</a:t>
            </a:r>
            <a:endParaRPr lang="en-US" sz="2400" dirty="0"/>
          </a:p>
        </p:txBody>
      </p:sp>
      <p:sp>
        <p:nvSpPr>
          <p:cNvPr id="12" name="TextBox 11">
            <a:extLst>
              <a:ext uri="{FF2B5EF4-FFF2-40B4-BE49-F238E27FC236}">
                <a16:creationId xmlns:a16="http://schemas.microsoft.com/office/drawing/2014/main" id="{7EB275D0-ACD5-D099-3816-8C8F394488DD}"/>
              </a:ext>
            </a:extLst>
          </p:cNvPr>
          <p:cNvSpPr txBox="1"/>
          <p:nvPr/>
        </p:nvSpPr>
        <p:spPr>
          <a:xfrm>
            <a:off x="1215103" y="4479821"/>
            <a:ext cx="1296299"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Tampons</a:t>
            </a:r>
            <a:endParaRPr lang="en-US" sz="2400" dirty="0"/>
          </a:p>
        </p:txBody>
      </p:sp>
    </p:spTree>
    <p:extLst>
      <p:ext uri="{BB962C8B-B14F-4D97-AF65-F5344CB8AC3E}">
        <p14:creationId xmlns:p14="http://schemas.microsoft.com/office/powerpoint/2010/main" val="118908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124E-7101-F3A7-2F9D-731DAD8B0487}"/>
              </a:ext>
            </a:extLst>
          </p:cNvPr>
          <p:cNvSpPr>
            <a:spLocks noGrp="1"/>
          </p:cNvSpPr>
          <p:nvPr>
            <p:ph type="title"/>
          </p:nvPr>
        </p:nvSpPr>
        <p:spPr>
          <a:xfrm>
            <a:off x="1251677" y="382385"/>
            <a:ext cx="10560571" cy="1492132"/>
          </a:xfrm>
        </p:spPr>
        <p:txBody>
          <a:bodyPr>
            <a:normAutofit/>
          </a:bodyPr>
          <a:lstStyle/>
          <a:p>
            <a:r>
              <a:rPr lang="en-US" dirty="0"/>
              <a:t>Activity 1B: MYTH OR FACT? (PG.59)</a:t>
            </a:r>
          </a:p>
        </p:txBody>
      </p:sp>
      <p:sp>
        <p:nvSpPr>
          <p:cNvPr id="3" name="Content Placeholder 2">
            <a:extLst>
              <a:ext uri="{FF2B5EF4-FFF2-40B4-BE49-F238E27FC236}">
                <a16:creationId xmlns:a16="http://schemas.microsoft.com/office/drawing/2014/main" id="{2DC3E330-3EEB-A58A-12DE-327C088E15C5}"/>
              </a:ext>
            </a:extLst>
          </p:cNvPr>
          <p:cNvSpPr>
            <a:spLocks noGrp="1"/>
          </p:cNvSpPr>
          <p:nvPr>
            <p:ph sz="half" idx="1"/>
          </p:nvPr>
        </p:nvSpPr>
        <p:spPr>
          <a:xfrm>
            <a:off x="1058091" y="2070460"/>
            <a:ext cx="7223760" cy="4601098"/>
          </a:xfrm>
        </p:spPr>
        <p:txBody>
          <a:bodyPr>
            <a:normAutofit/>
          </a:bodyPr>
          <a:lstStyle/>
          <a:p>
            <a:pPr marL="0" indent="0">
              <a:buNone/>
            </a:pPr>
            <a:endParaRPr lang="en-US" dirty="0"/>
          </a:p>
          <a:p>
            <a:pPr marL="457200" indent="-457200">
              <a:buFont typeface="+mj-lt"/>
              <a:buAutoNum type="arabicPeriod"/>
            </a:pPr>
            <a:r>
              <a:rPr lang="en-US" sz="1600" dirty="0"/>
              <a:t>A female can’t use a tampon until they’re 17 because their vagina is too small.</a:t>
            </a:r>
          </a:p>
          <a:p>
            <a:pPr marL="457200" indent="-457200">
              <a:buFont typeface="+mj-lt"/>
              <a:buAutoNum type="arabicPeriod"/>
            </a:pPr>
            <a:r>
              <a:rPr lang="en-US" sz="1600" dirty="0"/>
              <a:t>You can’t push a tampon so far up that it will get lost in your body.</a:t>
            </a:r>
          </a:p>
          <a:p>
            <a:pPr marL="457200" indent="-457200">
              <a:buFont typeface="+mj-lt"/>
              <a:buAutoNum type="arabicPeriod"/>
            </a:pPr>
            <a:r>
              <a:rPr lang="en-US" sz="1600" dirty="0"/>
              <a:t>Tampons cause cancer of the uterus.</a:t>
            </a:r>
          </a:p>
          <a:p>
            <a:pPr marL="457200" indent="-457200">
              <a:buFont typeface="+mj-lt"/>
              <a:buAutoNum type="arabicPeriod"/>
            </a:pPr>
            <a:r>
              <a:rPr lang="en-US" sz="1600" dirty="0"/>
              <a:t>A female can feel a tampon when it is worn correctly.</a:t>
            </a:r>
          </a:p>
          <a:p>
            <a:pPr marL="457200" indent="-457200">
              <a:buFont typeface="+mj-lt"/>
              <a:buAutoNum type="arabicPeriod"/>
            </a:pPr>
            <a:r>
              <a:rPr lang="en-US" sz="1600" dirty="0"/>
              <a:t>Tampons and pads can be changed depending on flow and comfort.</a:t>
            </a:r>
          </a:p>
          <a:p>
            <a:pPr marL="457200" indent="-457200">
              <a:buFont typeface="+mj-lt"/>
              <a:buAutoNum type="arabicPeriod"/>
            </a:pPr>
            <a:r>
              <a:rPr lang="en-US" sz="1600" dirty="0"/>
              <a:t>A person can’t go to the toilet normally when wearing a menstrual cup.</a:t>
            </a:r>
          </a:p>
          <a:p>
            <a:pPr marL="457200" indent="-457200">
              <a:buFont typeface="+mj-lt"/>
              <a:buAutoNum type="arabicPeriod"/>
            </a:pPr>
            <a:r>
              <a:rPr lang="en-US" sz="1600" dirty="0"/>
              <a:t>A female can swim while wearing a tampon or a menstrual cup.</a:t>
            </a:r>
          </a:p>
          <a:p>
            <a:pPr marL="457200" indent="-457200">
              <a:buFont typeface="+mj-lt"/>
              <a:buAutoNum type="arabicPeriod"/>
            </a:pPr>
            <a:r>
              <a:rPr lang="en-US" sz="1600" dirty="0"/>
              <a:t>Period underwear is a standalone solution for managing menstrual flow. </a:t>
            </a:r>
          </a:p>
        </p:txBody>
      </p:sp>
      <p:sp>
        <p:nvSpPr>
          <p:cNvPr id="4" name="Content Placeholder 3">
            <a:extLst>
              <a:ext uri="{FF2B5EF4-FFF2-40B4-BE49-F238E27FC236}">
                <a16:creationId xmlns:a16="http://schemas.microsoft.com/office/drawing/2014/main" id="{20EED4DB-0ECA-854E-46D3-64FC023A904D}"/>
              </a:ext>
            </a:extLst>
          </p:cNvPr>
          <p:cNvSpPr>
            <a:spLocks noGrp="1"/>
          </p:cNvSpPr>
          <p:nvPr>
            <p:ph sz="half" idx="2"/>
          </p:nvPr>
        </p:nvSpPr>
        <p:spPr>
          <a:xfrm>
            <a:off x="8399415" y="2469782"/>
            <a:ext cx="4198510" cy="3619500"/>
          </a:xfrm>
        </p:spPr>
        <p:txBody>
          <a:bodyPr>
            <a:normAutofit/>
          </a:bodyPr>
          <a:lstStyle/>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00B050"/>
                </a:solidFill>
              </a:rPr>
              <a:t>FACT</a:t>
            </a:r>
          </a:p>
        </p:txBody>
      </p:sp>
      <p:sp>
        <p:nvSpPr>
          <p:cNvPr id="5" name="TextBox 4">
            <a:extLst>
              <a:ext uri="{FF2B5EF4-FFF2-40B4-BE49-F238E27FC236}">
                <a16:creationId xmlns:a16="http://schemas.microsoft.com/office/drawing/2014/main" id="{A1B6BFAB-0422-09F6-15E5-BD06C77659FB}"/>
              </a:ext>
            </a:extLst>
          </p:cNvPr>
          <p:cNvSpPr txBox="1"/>
          <p:nvPr/>
        </p:nvSpPr>
        <p:spPr>
          <a:xfrm>
            <a:off x="2952205" y="1227908"/>
            <a:ext cx="5094514" cy="461665"/>
          </a:xfrm>
          <a:prstGeom prst="rect">
            <a:avLst/>
          </a:prstGeom>
          <a:noFill/>
        </p:spPr>
        <p:txBody>
          <a:bodyPr wrap="square" rtlCol="0">
            <a:spAutoFit/>
          </a:bodyPr>
          <a:lstStyle/>
          <a:p>
            <a:r>
              <a:rPr lang="en-US" sz="2400" dirty="0"/>
              <a:t>MYTH = STAND			FACT = SIT</a:t>
            </a:r>
          </a:p>
        </p:txBody>
      </p:sp>
    </p:spTree>
    <p:extLst>
      <p:ext uri="{BB962C8B-B14F-4D97-AF65-F5344CB8AC3E}">
        <p14:creationId xmlns:p14="http://schemas.microsoft.com/office/powerpoint/2010/main" val="29262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 calcmode="lin" valueType="num">
                                      <p:cBhvr additive="base">
                                        <p:cTn id="7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5">
            <a:extLst>
              <a:ext uri="{FF2B5EF4-FFF2-40B4-BE49-F238E27FC236}">
                <a16:creationId xmlns:a16="http://schemas.microsoft.com/office/drawing/2014/main" id="{946A9627-F82A-304A-A800-9E60196CF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6" name="Rectangle 2">
            <a:extLst>
              <a:ext uri="{FF2B5EF4-FFF2-40B4-BE49-F238E27FC236}">
                <a16:creationId xmlns:a16="http://schemas.microsoft.com/office/drawing/2014/main" id="{F742E66D-6089-4649-9D5A-BA37E96A11AC}"/>
              </a:ext>
            </a:extLst>
          </p:cNvPr>
          <p:cNvSpPr>
            <a:spLocks noGrp="1" noChangeArrowheads="1"/>
          </p:cNvSpPr>
          <p:nvPr>
            <p:ph type="body" idx="1"/>
          </p:nvPr>
        </p:nvSpPr>
        <p:spPr>
          <a:xfrm>
            <a:off x="1981200" y="1981200"/>
            <a:ext cx="7315200" cy="533400"/>
          </a:xfrm>
        </p:spPr>
        <p:txBody>
          <a:bodyPr>
            <a:normAutofit fontScale="85000" lnSpcReduction="10000"/>
          </a:bodyPr>
          <a:lstStyle/>
          <a:p>
            <a:pPr marL="304800" indent="-304800">
              <a:spcBef>
                <a:spcPct val="0"/>
              </a:spcBef>
            </a:pPr>
            <a:r>
              <a:rPr lang="en-US" altLang="en-US" dirty="0">
                <a:latin typeface="Arial" panose="020B0604020202020204" pitchFamily="34" charset="0"/>
              </a:rPr>
              <a:t>These parts are also called the </a:t>
            </a:r>
            <a:r>
              <a:rPr lang="en-US" altLang="en-US" b="1" dirty="0">
                <a:latin typeface="Arial" panose="020B0604020202020204" pitchFamily="34" charset="0"/>
              </a:rPr>
              <a:t>reproductive organs</a:t>
            </a:r>
            <a:r>
              <a:rPr lang="en-US" altLang="en-US" dirty="0">
                <a:latin typeface="Arial" panose="020B0604020202020204" pitchFamily="34" charset="0"/>
              </a:rPr>
              <a:t> and </a:t>
            </a:r>
            <a:r>
              <a:rPr lang="en-US" altLang="en-US" b="1" dirty="0">
                <a:latin typeface="Arial" panose="020B0604020202020204" pitchFamily="34" charset="0"/>
              </a:rPr>
              <a:t>genitals</a:t>
            </a:r>
            <a:r>
              <a:rPr lang="en-US" altLang="en-US" dirty="0">
                <a:latin typeface="Arial" panose="020B0604020202020204" pitchFamily="34" charset="0"/>
              </a:rPr>
              <a:t>. </a:t>
            </a:r>
          </a:p>
        </p:txBody>
      </p:sp>
      <p:sp>
        <p:nvSpPr>
          <p:cNvPr id="18437" name="Line 5">
            <a:extLst>
              <a:ext uri="{FF2B5EF4-FFF2-40B4-BE49-F238E27FC236}">
                <a16:creationId xmlns:a16="http://schemas.microsoft.com/office/drawing/2014/main" id="{63E49A3C-0836-8248-B5D3-4D77CFC39D23}"/>
              </a:ext>
            </a:extLst>
          </p:cNvPr>
          <p:cNvSpPr>
            <a:spLocks noChangeShapeType="1"/>
          </p:cNvSpPr>
          <p:nvPr/>
        </p:nvSpPr>
        <p:spPr bwMode="auto">
          <a:xfrm rot="10800000">
            <a:off x="3733801" y="4368800"/>
            <a:ext cx="1828798" cy="1566864"/>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8438" name="Line 6">
            <a:extLst>
              <a:ext uri="{FF2B5EF4-FFF2-40B4-BE49-F238E27FC236}">
                <a16:creationId xmlns:a16="http://schemas.microsoft.com/office/drawing/2014/main" id="{81AF5438-D4F6-2145-B2BA-CE84BA179B97}"/>
              </a:ext>
            </a:extLst>
          </p:cNvPr>
          <p:cNvSpPr>
            <a:spLocks noChangeShapeType="1"/>
          </p:cNvSpPr>
          <p:nvPr/>
        </p:nvSpPr>
        <p:spPr bwMode="auto">
          <a:xfrm flipH="1" flipV="1">
            <a:off x="3649663" y="3497263"/>
            <a:ext cx="1912935" cy="635001"/>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grpSp>
        <p:nvGrpSpPr>
          <p:cNvPr id="18439" name="Group 7">
            <a:extLst>
              <a:ext uri="{FF2B5EF4-FFF2-40B4-BE49-F238E27FC236}">
                <a16:creationId xmlns:a16="http://schemas.microsoft.com/office/drawing/2014/main" id="{AE340DA9-0AA4-A64E-9699-B4CF4D69522B}"/>
              </a:ext>
            </a:extLst>
          </p:cNvPr>
          <p:cNvGrpSpPr>
            <a:grpSpLocks/>
          </p:cNvGrpSpPr>
          <p:nvPr/>
        </p:nvGrpSpPr>
        <p:grpSpPr bwMode="auto">
          <a:xfrm flipH="1">
            <a:off x="4648200" y="2774950"/>
            <a:ext cx="914400" cy="2438400"/>
            <a:chOff x="0" y="0"/>
            <a:chExt cx="576" cy="1536"/>
          </a:xfrm>
        </p:grpSpPr>
        <p:sp>
          <p:nvSpPr>
            <p:cNvPr id="18444" name="AutoShape 8">
              <a:extLst>
                <a:ext uri="{FF2B5EF4-FFF2-40B4-BE49-F238E27FC236}">
                  <a16:creationId xmlns:a16="http://schemas.microsoft.com/office/drawing/2014/main" id="{66297431-B479-7842-82A2-E3753B376839}"/>
                </a:ext>
              </a:extLst>
            </p:cNvPr>
            <p:cNvSpPr>
              <a:spLocks/>
            </p:cNvSpPr>
            <p:nvPr/>
          </p:nvSpPr>
          <p:spPr bwMode="auto">
            <a:xfrm>
              <a:off x="0" y="0"/>
              <a:ext cx="576" cy="1536"/>
            </a:xfrm>
            <a:custGeom>
              <a:avLst/>
              <a:gdLst>
                <a:gd name="T0" fmla="*/ 15 w 21600"/>
                <a:gd name="T1" fmla="*/ 109 h 21600"/>
                <a:gd name="T2" fmla="*/ 8 w 21600"/>
                <a:gd name="T3" fmla="*/ 103 h 21600"/>
                <a:gd name="T4" fmla="*/ 8 w 21600"/>
                <a:gd name="T5" fmla="*/ 19 h 21600"/>
                <a:gd name="T6" fmla="*/ 0 w 21600"/>
                <a:gd name="T7" fmla="*/ 13 h 21600"/>
                <a:gd name="T8" fmla="*/ 8 w 21600"/>
                <a:gd name="T9" fmla="*/ 6 h 21600"/>
                <a:gd name="T10" fmla="*/ 15 w 21600"/>
                <a:gd name="T11" fmla="*/ 0 h 21600"/>
                <a:gd name="T12" fmla="*/ 15 w 21600"/>
                <a:gd name="T13" fmla="*/ 109 h 21600"/>
                <a:gd name="T14" fmla="*/ 15 w 21600"/>
                <a:gd name="T15" fmla="*/ 109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21600"/>
                  </a:moveTo>
                  <a:cubicBezTo>
                    <a:pt x="15635" y="21600"/>
                    <a:pt x="10800" y="21027"/>
                    <a:pt x="10800" y="20320"/>
                  </a:cubicBezTo>
                  <a:lnTo>
                    <a:pt x="10800" y="3840"/>
                  </a:lnTo>
                  <a:cubicBezTo>
                    <a:pt x="10800" y="3133"/>
                    <a:pt x="5965" y="2560"/>
                    <a:pt x="0" y="2560"/>
                  </a:cubicBezTo>
                  <a:cubicBezTo>
                    <a:pt x="5965" y="2560"/>
                    <a:pt x="10800" y="1987"/>
                    <a:pt x="10800" y="1280"/>
                  </a:cubicBezTo>
                  <a:cubicBezTo>
                    <a:pt x="10800" y="573"/>
                    <a:pt x="15635" y="0"/>
                    <a:pt x="21600" y="0"/>
                  </a:cubicBezTo>
                  <a:lnTo>
                    <a:pt x="21600" y="21600"/>
                  </a:lnTo>
                  <a:close/>
                  <a:moveTo>
                    <a:pt x="21600" y="21600"/>
                  </a:move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45" name="AutoShape 9">
              <a:extLst>
                <a:ext uri="{FF2B5EF4-FFF2-40B4-BE49-F238E27FC236}">
                  <a16:creationId xmlns:a16="http://schemas.microsoft.com/office/drawing/2014/main" id="{CA9DF6A8-6192-824C-8FB3-62AE1F430BAD}"/>
                </a:ext>
              </a:extLst>
            </p:cNvPr>
            <p:cNvSpPr>
              <a:spLocks/>
            </p:cNvSpPr>
            <p:nvPr/>
          </p:nvSpPr>
          <p:spPr bwMode="auto">
            <a:xfrm>
              <a:off x="0" y="0"/>
              <a:ext cx="576" cy="1536"/>
            </a:xfrm>
            <a:custGeom>
              <a:avLst/>
              <a:gdLst>
                <a:gd name="T0" fmla="*/ 15 w 21600"/>
                <a:gd name="T1" fmla="*/ 109 h 21600"/>
                <a:gd name="T2" fmla="*/ 8 w 21600"/>
                <a:gd name="T3" fmla="*/ 103 h 21600"/>
                <a:gd name="T4" fmla="*/ 8 w 21600"/>
                <a:gd name="T5" fmla="*/ 19 h 21600"/>
                <a:gd name="T6" fmla="*/ 0 w 21600"/>
                <a:gd name="T7" fmla="*/ 13 h 21600"/>
                <a:gd name="T8" fmla="*/ 8 w 21600"/>
                <a:gd name="T9" fmla="*/ 6 h 21600"/>
                <a:gd name="T10" fmla="*/ 15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1600" y="21600"/>
                  </a:moveTo>
                  <a:cubicBezTo>
                    <a:pt x="15635" y="21600"/>
                    <a:pt x="10800" y="21027"/>
                    <a:pt x="10800" y="20320"/>
                  </a:cubicBezTo>
                  <a:lnTo>
                    <a:pt x="10800" y="3840"/>
                  </a:lnTo>
                  <a:cubicBezTo>
                    <a:pt x="10800" y="3133"/>
                    <a:pt x="5965" y="2560"/>
                    <a:pt x="0" y="2560"/>
                  </a:cubicBezTo>
                  <a:cubicBezTo>
                    <a:pt x="5965" y="2560"/>
                    <a:pt x="10800" y="1987"/>
                    <a:pt x="10800" y="1280"/>
                  </a:cubicBezTo>
                  <a:cubicBezTo>
                    <a:pt x="10800" y="573"/>
                    <a:pt x="15635" y="0"/>
                    <a:pt x="21600" y="0"/>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8440" name="Rectangle 10">
            <a:extLst>
              <a:ext uri="{FF2B5EF4-FFF2-40B4-BE49-F238E27FC236}">
                <a16:creationId xmlns:a16="http://schemas.microsoft.com/office/drawing/2014/main" id="{2B0D4DF2-0E00-ED40-95E0-40D932B2586A}"/>
              </a:ext>
            </a:extLst>
          </p:cNvPr>
          <p:cNvSpPr>
            <a:spLocks/>
          </p:cNvSpPr>
          <p:nvPr/>
        </p:nvSpPr>
        <p:spPr bwMode="auto">
          <a:xfrm>
            <a:off x="5638800" y="2514600"/>
            <a:ext cx="4724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lnSpc>
                <a:spcPct val="90000"/>
              </a:lnSpc>
              <a:spcBef>
                <a:spcPts val="475"/>
              </a:spcBef>
              <a:buClrTx/>
              <a:buSzTx/>
              <a:buNone/>
            </a:pPr>
            <a:r>
              <a:rPr lang="en-US" altLang="en-US" sz="1800" dirty="0">
                <a:latin typeface="Arial" panose="020B0604020202020204" pitchFamily="34" charset="0"/>
                <a:sym typeface="Gill Sans" panose="020B0502020104020203" pitchFamily="34" charset="-79"/>
              </a:rPr>
              <a:t>The parts on the outside are: </a:t>
            </a:r>
          </a:p>
        </p:txBody>
      </p:sp>
      <p:sp>
        <p:nvSpPr>
          <p:cNvPr id="18443" name="Rectangle 14">
            <a:extLst>
              <a:ext uri="{FF2B5EF4-FFF2-40B4-BE49-F238E27FC236}">
                <a16:creationId xmlns:a16="http://schemas.microsoft.com/office/drawing/2014/main" id="{9A8B020D-ED68-6347-ACFA-CC2A48CC9F2B}"/>
              </a:ext>
            </a:extLst>
          </p:cNvPr>
          <p:cNvSpPr>
            <a:spLocks/>
          </p:cNvSpPr>
          <p:nvPr/>
        </p:nvSpPr>
        <p:spPr bwMode="auto">
          <a:xfrm>
            <a:off x="5638800" y="2895600"/>
            <a:ext cx="6076122" cy="378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Vulva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The area of soft skin between a female</a:t>
            </a:r>
            <a:r>
              <a:rPr lang="ja-JP" altLang="en-US" sz="1600">
                <a:latin typeface="Arial" panose="020B0604020202020204" pitchFamily="34" charset="0"/>
                <a:sym typeface="Gill Sans" panose="020B0502020104020203" pitchFamily="34" charset="-79"/>
              </a:rPr>
              <a:t>’</a:t>
            </a:r>
            <a:r>
              <a:rPr lang="en-US" altLang="ja-JP" sz="1600" dirty="0">
                <a:latin typeface="Arial" panose="020B0604020202020204" pitchFamily="34" charset="0"/>
                <a:sym typeface="Gill Sans" panose="020B0502020104020203" pitchFamily="34" charset="-79"/>
              </a:rPr>
              <a:t>s legs.</a:t>
            </a:r>
          </a:p>
          <a:p>
            <a:pPr eaLnBrk="1" hangingPunct="1">
              <a:spcBef>
                <a:spcPts val="375"/>
              </a:spcBef>
              <a:buFont typeface="Times" pitchFamily="2" charset="0"/>
              <a:buChar char="•"/>
            </a:pPr>
            <a:endParaRPr lang="en-US" altLang="ja-JP"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Clitoris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Small organ made of nerves and tissue.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At the top where the lips join.</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Only the tip is on the outside, the rest is hidden inside.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Sensitive to touch. Can feel tingly and pleasurable.  </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Labia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Soft folds of skin that cover the inner parts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Grow darker and bigger at puberty.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58E2D78-23AB-F24F-B93F-5133C7346288}"/>
                  </a:ext>
                </a:extLst>
              </p14:cNvPr>
              <p14:cNvContentPartPr/>
              <p14:nvPr/>
            </p14:nvContentPartPr>
            <p14:xfrm>
              <a:off x="5199677" y="1718009"/>
              <a:ext cx="360" cy="360"/>
            </p14:xfrm>
          </p:contentPart>
        </mc:Choice>
        <mc:Fallback xmlns="">
          <p:pic>
            <p:nvPicPr>
              <p:cNvPr id="2" name="Ink 1">
                <a:extLst>
                  <a:ext uri="{FF2B5EF4-FFF2-40B4-BE49-F238E27FC236}">
                    <a16:creationId xmlns:a16="http://schemas.microsoft.com/office/drawing/2014/main" id="{958E2D78-23AB-F24F-B93F-5133C7346288}"/>
                  </a:ext>
                </a:extLst>
              </p:cNvPr>
              <p:cNvPicPr/>
              <p:nvPr/>
            </p:nvPicPr>
            <p:blipFill>
              <a:blip r:embed="rId5"/>
              <a:stretch>
                <a:fillRect/>
              </a:stretch>
            </p:blipFill>
            <p:spPr>
              <a:xfrm>
                <a:off x="5191037" y="17093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6296F1F-E6FC-BF4C-9C88-86698BBD1452}"/>
                  </a:ext>
                </a:extLst>
              </p14:cNvPr>
              <p14:cNvContentPartPr/>
              <p14:nvPr/>
            </p14:nvContentPartPr>
            <p14:xfrm>
              <a:off x="3190517" y="1672649"/>
              <a:ext cx="360" cy="360"/>
            </p14:xfrm>
          </p:contentPart>
        </mc:Choice>
        <mc:Fallback xmlns="">
          <p:pic>
            <p:nvPicPr>
              <p:cNvPr id="3" name="Ink 2">
                <a:extLst>
                  <a:ext uri="{FF2B5EF4-FFF2-40B4-BE49-F238E27FC236}">
                    <a16:creationId xmlns:a16="http://schemas.microsoft.com/office/drawing/2014/main" id="{46296F1F-E6FC-BF4C-9C88-86698BBD1452}"/>
                  </a:ext>
                </a:extLst>
              </p:cNvPr>
              <p:cNvPicPr/>
              <p:nvPr/>
            </p:nvPicPr>
            <p:blipFill>
              <a:blip r:embed="rId5"/>
              <a:stretch>
                <a:fillRect/>
              </a:stretch>
            </p:blipFill>
            <p:spPr>
              <a:xfrm>
                <a:off x="3181517" y="1663649"/>
                <a:ext cx="18000" cy="18000"/>
              </a:xfrm>
              <a:prstGeom prst="rect">
                <a:avLst/>
              </a:prstGeom>
            </p:spPr>
          </p:pic>
        </mc:Fallback>
      </mc:AlternateContent>
      <p:sp>
        <p:nvSpPr>
          <p:cNvPr id="5" name="Title 4">
            <a:extLst>
              <a:ext uri="{FF2B5EF4-FFF2-40B4-BE49-F238E27FC236}">
                <a16:creationId xmlns:a16="http://schemas.microsoft.com/office/drawing/2014/main" id="{79E56202-3D7F-5FE4-082F-83EA06441610}"/>
              </a:ext>
            </a:extLst>
          </p:cNvPr>
          <p:cNvSpPr>
            <a:spLocks noGrp="1"/>
          </p:cNvSpPr>
          <p:nvPr>
            <p:ph type="title"/>
          </p:nvPr>
        </p:nvSpPr>
        <p:spPr/>
        <p:txBody>
          <a:bodyPr/>
          <a:lstStyle/>
          <a:p>
            <a:r>
              <a:rPr lang="en-US" dirty="0"/>
              <a:t>What are the female sex organs?</a:t>
            </a:r>
          </a:p>
        </p:txBody>
      </p:sp>
    </p:spTree>
    <p:extLst>
      <p:ext uri="{BB962C8B-B14F-4D97-AF65-F5344CB8AC3E}">
        <p14:creationId xmlns:p14="http://schemas.microsoft.com/office/powerpoint/2010/main" val="3498037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6">
            <a:extLst>
              <a:ext uri="{FF2B5EF4-FFF2-40B4-BE49-F238E27FC236}">
                <a16:creationId xmlns:a16="http://schemas.microsoft.com/office/drawing/2014/main" id="{FCE8F132-27FF-B644-87B4-F819FB63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59" name="Rectangle 2">
            <a:extLst>
              <a:ext uri="{FF2B5EF4-FFF2-40B4-BE49-F238E27FC236}">
                <a16:creationId xmlns:a16="http://schemas.microsoft.com/office/drawing/2014/main" id="{90F89739-A80D-2C4F-9D2C-CE63ADF0CAAE}"/>
              </a:ext>
            </a:extLst>
          </p:cNvPr>
          <p:cNvSpPr>
            <a:spLocks/>
          </p:cNvSpPr>
          <p:nvPr/>
        </p:nvSpPr>
        <p:spPr bwMode="auto">
          <a:xfrm>
            <a:off x="5867399" y="1898650"/>
            <a:ext cx="5781261" cy="467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762000" indent="-3429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Urethra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Not a sex organ.</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Tiny opening that urine comes out from the bladder.</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375"/>
              </a:spcBef>
              <a:buClrTx/>
              <a:buSzTx/>
              <a:buNone/>
            </a:pPr>
            <a:r>
              <a:rPr lang="en-US" altLang="en-US" sz="1600" b="1" dirty="0">
                <a:latin typeface="Arial" panose="020B0604020202020204" pitchFamily="34" charset="0"/>
                <a:sym typeface="Gill Sans" panose="020B0502020104020203" pitchFamily="34" charset="-79"/>
              </a:rPr>
              <a:t>Vaginal opening</a:t>
            </a:r>
            <a:r>
              <a:rPr lang="en-US" altLang="en-US" sz="1600" u="sng" dirty="0">
                <a:latin typeface="Arial" panose="020B0604020202020204" pitchFamily="34" charset="0"/>
                <a:sym typeface="Gill Sans" panose="020B0502020104020203" pitchFamily="34" charset="-79"/>
              </a:rPr>
              <a:t>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Entrance to the vagina.</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Hymen</a:t>
            </a:r>
            <a:r>
              <a:rPr lang="en-US" altLang="en-US" sz="1600" u="sng" dirty="0">
                <a:latin typeface="Arial" panose="020B0604020202020204" pitchFamily="34" charset="0"/>
                <a:sym typeface="Gill Sans" panose="020B0502020104020203" pitchFamily="34" charset="-79"/>
              </a:rPr>
              <a:t> </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Thin piece of skin that may cover part of the opening to the vagina.</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Often small or missing.</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Anus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Between the two cheeks of the buttocks.</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It is where bowel movements come out.</a:t>
            </a:r>
          </a:p>
        </p:txBody>
      </p:sp>
      <p:sp>
        <p:nvSpPr>
          <p:cNvPr id="19460" name="Line 4">
            <a:extLst>
              <a:ext uri="{FF2B5EF4-FFF2-40B4-BE49-F238E27FC236}">
                <a16:creationId xmlns:a16="http://schemas.microsoft.com/office/drawing/2014/main" id="{D55AE989-1A0C-514F-B504-25439F60DB75}"/>
              </a:ext>
            </a:extLst>
          </p:cNvPr>
          <p:cNvSpPr>
            <a:spLocks noChangeShapeType="1"/>
          </p:cNvSpPr>
          <p:nvPr/>
        </p:nvSpPr>
        <p:spPr bwMode="auto">
          <a:xfrm flipH="1">
            <a:off x="3575050" y="2590800"/>
            <a:ext cx="2673350" cy="147955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9461" name="Line 5">
            <a:extLst>
              <a:ext uri="{FF2B5EF4-FFF2-40B4-BE49-F238E27FC236}">
                <a16:creationId xmlns:a16="http://schemas.microsoft.com/office/drawing/2014/main" id="{C1617811-5A36-5B46-840B-45268F139442}"/>
              </a:ext>
            </a:extLst>
          </p:cNvPr>
          <p:cNvSpPr>
            <a:spLocks noChangeShapeType="1"/>
          </p:cNvSpPr>
          <p:nvPr/>
        </p:nvSpPr>
        <p:spPr bwMode="auto">
          <a:xfrm flipH="1">
            <a:off x="3505200" y="3578087"/>
            <a:ext cx="2743200" cy="98756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25CCD432-D693-1712-A0EC-6E8F04E0F060}"/>
              </a:ext>
            </a:extLst>
          </p:cNvPr>
          <p:cNvSpPr>
            <a:spLocks noGrp="1"/>
          </p:cNvSpPr>
          <p:nvPr>
            <p:ph type="title"/>
          </p:nvPr>
        </p:nvSpPr>
        <p:spPr/>
        <p:txBody>
          <a:bodyPr/>
          <a:lstStyle/>
          <a:p>
            <a:r>
              <a:rPr lang="en-US" dirty="0"/>
              <a:t>What are the female sex organs?</a:t>
            </a:r>
          </a:p>
        </p:txBody>
      </p:sp>
      <p:sp>
        <p:nvSpPr>
          <p:cNvPr id="4" name="Rectangle 1">
            <a:extLst>
              <a:ext uri="{FF2B5EF4-FFF2-40B4-BE49-F238E27FC236}">
                <a16:creationId xmlns:a16="http://schemas.microsoft.com/office/drawing/2014/main" id="{3ACCDD81-C1AE-322D-5575-BCFA5C19FCF4}"/>
              </a:ext>
            </a:extLst>
          </p:cNvPr>
          <p:cNvSpPr txBox="1">
            <a:spLocks noChangeArrowheads="1"/>
          </p:cNvSpPr>
          <p:nvPr/>
        </p:nvSpPr>
        <p:spPr>
          <a:xfrm>
            <a:off x="1285774" y="831850"/>
            <a:ext cx="9654548" cy="10668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endParaRPr lang="en-US" altLang="en-US" dirty="0"/>
          </a:p>
        </p:txBody>
      </p:sp>
    </p:spTree>
    <p:extLst>
      <p:ext uri="{BB962C8B-B14F-4D97-AF65-F5344CB8AC3E}">
        <p14:creationId xmlns:p14="http://schemas.microsoft.com/office/powerpoint/2010/main" val="372709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21A38118-2AAE-3545-AE77-5B33F902D00A}"/>
              </a:ext>
            </a:extLst>
          </p:cNvPr>
          <p:cNvSpPr>
            <a:spLocks/>
          </p:cNvSpPr>
          <p:nvPr/>
        </p:nvSpPr>
        <p:spPr bwMode="auto">
          <a:xfrm>
            <a:off x="6934199" y="2170112"/>
            <a:ext cx="47277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Uterus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Sometimes called the womb.</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Muscular organ about the size of a pear.</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Where developing baby, called a fetus, grows and is fed.</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Where the period comes from</a:t>
            </a:r>
            <a:r>
              <a:rPr lang="en-US" altLang="en-US" sz="1600" b="1" dirty="0">
                <a:latin typeface="Arial" panose="020B0604020202020204" pitchFamily="34" charset="0"/>
                <a:sym typeface="Gill Sans" panose="020B0502020104020203" pitchFamily="34" charset="-79"/>
              </a:rPr>
              <a:t>.</a:t>
            </a:r>
          </a:p>
          <a:p>
            <a:pPr eaLnBrk="1" hangingPunct="1">
              <a:spcBef>
                <a:spcPts val="375"/>
              </a:spcBef>
              <a:buFont typeface="Times" pitchFamily="2" charset="0"/>
              <a:buChar char="•"/>
            </a:pPr>
            <a:endParaRPr lang="en-US" altLang="en-US" sz="1600" b="1"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endParaRPr lang="en-US" altLang="en-US" sz="1600" b="1" dirty="0">
              <a:latin typeface="Arial" panose="020B0604020202020204" pitchFamily="34" charset="0"/>
              <a:sym typeface="Gill Sans" panose="020B0502020104020203" pitchFamily="34" charset="-79"/>
            </a:endParaRPr>
          </a:p>
          <a:p>
            <a:pPr eaLnBrk="1" hangingPunct="1">
              <a:spcBef>
                <a:spcPts val="375"/>
              </a:spcBef>
              <a:buNone/>
            </a:pPr>
            <a:r>
              <a:rPr lang="en-US" altLang="en-US" sz="1600" b="1" dirty="0">
                <a:latin typeface="Arial" panose="020B0604020202020204" pitchFamily="34" charset="0"/>
                <a:sym typeface="Gill Sans" panose="020B0502020104020203" pitchFamily="34" charset="-79"/>
              </a:rPr>
              <a:t>Vagina</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AU" sz="1600" dirty="0"/>
              <a:t>the muscular tube leading from the external genitals to the cervix of the uterus</a:t>
            </a:r>
            <a:endParaRPr lang="en-US" altLang="en-US" sz="1600" dirty="0">
              <a:latin typeface="Arial" panose="020B0604020202020204" pitchFamily="34" charset="0"/>
              <a:sym typeface="Gill Sans" panose="020B0502020104020203" pitchFamily="34" charset="-79"/>
            </a:endParaRPr>
          </a:p>
        </p:txBody>
      </p:sp>
      <p:pic>
        <p:nvPicPr>
          <p:cNvPr id="20484" name="Picture 3">
            <a:extLst>
              <a:ext uri="{FF2B5EF4-FFF2-40B4-BE49-F238E27FC236}">
                <a16:creationId xmlns:a16="http://schemas.microsoft.com/office/drawing/2014/main" id="{935FD913-746B-364D-9FDB-FAEA9AE16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2209800"/>
            <a:ext cx="51371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5" name="Line 4">
            <a:extLst>
              <a:ext uri="{FF2B5EF4-FFF2-40B4-BE49-F238E27FC236}">
                <a16:creationId xmlns:a16="http://schemas.microsoft.com/office/drawing/2014/main" id="{08299AED-4E8D-B246-BE86-BAEB006A416A}"/>
              </a:ext>
            </a:extLst>
          </p:cNvPr>
          <p:cNvSpPr>
            <a:spLocks noChangeShapeType="1"/>
          </p:cNvSpPr>
          <p:nvPr/>
        </p:nvSpPr>
        <p:spPr bwMode="auto">
          <a:xfrm flipH="1">
            <a:off x="4191000" y="4996070"/>
            <a:ext cx="2667000" cy="109993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0486" name="Line 5">
            <a:extLst>
              <a:ext uri="{FF2B5EF4-FFF2-40B4-BE49-F238E27FC236}">
                <a16:creationId xmlns:a16="http://schemas.microsoft.com/office/drawing/2014/main" id="{E38131F3-AAD8-5F48-AAA7-C9C8A250C043}"/>
              </a:ext>
            </a:extLst>
          </p:cNvPr>
          <p:cNvSpPr>
            <a:spLocks noChangeShapeType="1"/>
          </p:cNvSpPr>
          <p:nvPr/>
        </p:nvSpPr>
        <p:spPr bwMode="auto">
          <a:xfrm flipH="1">
            <a:off x="4191000" y="3136899"/>
            <a:ext cx="2667000" cy="48094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DB075541-8634-0AD5-A166-E544526E619E}"/>
              </a:ext>
            </a:extLst>
          </p:cNvPr>
          <p:cNvSpPr>
            <a:spLocks noGrp="1"/>
          </p:cNvSpPr>
          <p:nvPr>
            <p:ph type="title"/>
          </p:nvPr>
        </p:nvSpPr>
        <p:spPr/>
        <p:txBody>
          <a:bodyPr/>
          <a:lstStyle/>
          <a:p>
            <a:r>
              <a:rPr lang="en-US" dirty="0"/>
              <a:t>The parts on the inside are…</a:t>
            </a:r>
          </a:p>
        </p:txBody>
      </p:sp>
    </p:spTree>
    <p:extLst>
      <p:ext uri="{BB962C8B-B14F-4D97-AF65-F5344CB8AC3E}">
        <p14:creationId xmlns:p14="http://schemas.microsoft.com/office/powerpoint/2010/main" val="28954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A3A4D20-EDB7-3D47-A1DC-022E6FCFE7F7}"/>
              </a:ext>
            </a:extLst>
          </p:cNvPr>
          <p:cNvSpPr>
            <a:spLocks/>
          </p:cNvSpPr>
          <p:nvPr/>
        </p:nvSpPr>
        <p:spPr bwMode="auto">
          <a:xfrm>
            <a:off x="7134224" y="1874517"/>
            <a:ext cx="4657727" cy="469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Fallopian tubes</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Narrow tubes between the uterus and the ovary where the ova travels. </a:t>
            </a:r>
          </a:p>
          <a:p>
            <a:pPr marL="0" indent="0" eaLnBrk="1" hangingPunct="1">
              <a:spcBef>
                <a:spcPts val="375"/>
              </a:spcBef>
              <a:buNone/>
            </a:pPr>
            <a:endParaRPr lang="en-US" altLang="en-US" sz="1600" b="1" dirty="0">
              <a:latin typeface="Arial" panose="020B0604020202020204" pitchFamily="34" charset="0"/>
              <a:sym typeface="Gill Sans" panose="020B0502020104020203" pitchFamily="34" charset="-79"/>
            </a:endParaRPr>
          </a:p>
          <a:p>
            <a:pPr marL="0" indent="0" eaLnBrk="1" hangingPunct="1">
              <a:spcBef>
                <a:spcPts val="375"/>
              </a:spcBef>
              <a:buNone/>
            </a:pPr>
            <a:r>
              <a:rPr lang="en-US" altLang="en-US" sz="1600" b="1" dirty="0">
                <a:latin typeface="Arial" panose="020B0604020202020204" pitchFamily="34" charset="0"/>
                <a:sym typeface="Gill Sans" panose="020B0502020104020203" pitchFamily="34" charset="-79"/>
              </a:rPr>
              <a:t>Ovaries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Glands that make egg cells and female sex hormones.</a:t>
            </a:r>
          </a:p>
          <a:p>
            <a:pPr marL="0" indent="0" eaLnBrk="1" hangingPunct="1">
              <a:spcBef>
                <a:spcPts val="375"/>
              </a:spcBef>
              <a:buNone/>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Cervix</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The lower part of the uterus.</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Makes mucus to keep sperm alive.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Has opening through which menstrual fluid can pass out of the uterus or sperm can enter.</a:t>
            </a:r>
          </a:p>
        </p:txBody>
      </p:sp>
      <p:pic>
        <p:nvPicPr>
          <p:cNvPr id="21507" name="Picture 3">
            <a:extLst>
              <a:ext uri="{FF2B5EF4-FFF2-40B4-BE49-F238E27FC236}">
                <a16:creationId xmlns:a16="http://schemas.microsoft.com/office/drawing/2014/main" id="{8BAFF2A3-B110-9B4B-87DE-3B271B6E6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2209800"/>
            <a:ext cx="51371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8" name="Line 4">
            <a:extLst>
              <a:ext uri="{FF2B5EF4-FFF2-40B4-BE49-F238E27FC236}">
                <a16:creationId xmlns:a16="http://schemas.microsoft.com/office/drawing/2014/main" id="{6EB8CC51-A230-3943-A78A-AD1F6294C715}"/>
              </a:ext>
            </a:extLst>
          </p:cNvPr>
          <p:cNvSpPr>
            <a:spLocks noChangeShapeType="1"/>
          </p:cNvSpPr>
          <p:nvPr/>
        </p:nvSpPr>
        <p:spPr bwMode="auto">
          <a:xfrm flipH="1" flipV="1">
            <a:off x="4325938" y="4416425"/>
            <a:ext cx="2808286" cy="102566"/>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1509" name="Line 5">
            <a:extLst>
              <a:ext uri="{FF2B5EF4-FFF2-40B4-BE49-F238E27FC236}">
                <a16:creationId xmlns:a16="http://schemas.microsoft.com/office/drawing/2014/main" id="{C6C710B6-B663-6F43-BEF3-A2833122EF7C}"/>
              </a:ext>
            </a:extLst>
          </p:cNvPr>
          <p:cNvSpPr>
            <a:spLocks noChangeShapeType="1"/>
          </p:cNvSpPr>
          <p:nvPr/>
        </p:nvSpPr>
        <p:spPr bwMode="auto">
          <a:xfrm flipH="1">
            <a:off x="6037264" y="3429000"/>
            <a:ext cx="1096960" cy="403225"/>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1510" name="Line 6">
            <a:extLst>
              <a:ext uri="{FF2B5EF4-FFF2-40B4-BE49-F238E27FC236}">
                <a16:creationId xmlns:a16="http://schemas.microsoft.com/office/drawing/2014/main" id="{77010333-ABAE-5748-AB9C-2B9A4EB0EA16}"/>
              </a:ext>
            </a:extLst>
          </p:cNvPr>
          <p:cNvSpPr>
            <a:spLocks noChangeShapeType="1"/>
          </p:cNvSpPr>
          <p:nvPr/>
        </p:nvSpPr>
        <p:spPr bwMode="auto">
          <a:xfrm rot="10800000" flipV="1">
            <a:off x="6230938" y="2344737"/>
            <a:ext cx="903286" cy="29686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7AF4C3F9-8634-956D-312D-9CA204BEC026}"/>
              </a:ext>
            </a:extLst>
          </p:cNvPr>
          <p:cNvSpPr>
            <a:spLocks noGrp="1"/>
          </p:cNvSpPr>
          <p:nvPr>
            <p:ph type="title"/>
          </p:nvPr>
        </p:nvSpPr>
        <p:spPr/>
        <p:txBody>
          <a:bodyPr/>
          <a:lstStyle/>
          <a:p>
            <a:r>
              <a:rPr lang="en-US" dirty="0"/>
              <a:t>The parts on the inside are…</a:t>
            </a:r>
          </a:p>
        </p:txBody>
      </p:sp>
    </p:spTree>
    <p:extLst>
      <p:ext uri="{BB962C8B-B14F-4D97-AF65-F5344CB8AC3E}">
        <p14:creationId xmlns:p14="http://schemas.microsoft.com/office/powerpoint/2010/main" val="32603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6CDA-2611-30C6-329C-6F4CADA592F4}"/>
              </a:ext>
            </a:extLst>
          </p:cNvPr>
          <p:cNvSpPr>
            <a:spLocks noGrp="1"/>
          </p:cNvSpPr>
          <p:nvPr>
            <p:ph type="title"/>
          </p:nvPr>
        </p:nvSpPr>
        <p:spPr/>
        <p:txBody>
          <a:bodyPr>
            <a:normAutofit fontScale="90000"/>
          </a:bodyPr>
          <a:lstStyle/>
          <a:p>
            <a:r>
              <a:rPr lang="en-US" dirty="0"/>
              <a:t>Activity 2: Label the Female Reproductive system </a:t>
            </a:r>
            <a:r>
              <a:rPr lang="en-AU" sz="5400" b="1" dirty="0">
                <a:solidFill>
                  <a:schemeClr val="tx1"/>
                </a:solidFill>
              </a:rPr>
              <a:t>(pg.60)</a:t>
            </a:r>
            <a:endParaRPr lang="en-US" dirty="0"/>
          </a:p>
        </p:txBody>
      </p:sp>
      <p:sp>
        <p:nvSpPr>
          <p:cNvPr id="3" name="Content Placeholder 2">
            <a:extLst>
              <a:ext uri="{FF2B5EF4-FFF2-40B4-BE49-F238E27FC236}">
                <a16:creationId xmlns:a16="http://schemas.microsoft.com/office/drawing/2014/main" id="{AA4C7383-BC04-004B-C79C-777838900E37}"/>
              </a:ext>
            </a:extLst>
          </p:cNvPr>
          <p:cNvSpPr>
            <a:spLocks noGrp="1"/>
          </p:cNvSpPr>
          <p:nvPr>
            <p:ph idx="1"/>
          </p:nvPr>
        </p:nvSpPr>
        <p:spPr>
          <a:xfrm>
            <a:off x="1251678" y="2286001"/>
            <a:ext cx="4300036" cy="3971108"/>
          </a:xfrm>
        </p:spPr>
        <p:txBody>
          <a:bodyPr>
            <a:normAutofit fontScale="92500" lnSpcReduction="10000"/>
          </a:bodyPr>
          <a:lstStyle/>
          <a:p>
            <a:r>
              <a:rPr lang="en-US" dirty="0"/>
              <a:t>Read the definitions of the female reproductive system in your workbooks. </a:t>
            </a:r>
          </a:p>
          <a:p>
            <a:r>
              <a:rPr lang="en-US" dirty="0"/>
              <a:t>Use the words to label the diagram of the female reproductive system.</a:t>
            </a:r>
          </a:p>
          <a:p>
            <a:endParaRPr lang="en-US" dirty="0"/>
          </a:p>
          <a:p>
            <a:r>
              <a:rPr lang="en-US" dirty="0"/>
              <a:t>Use your knowledge of the menstrual cycle and the organs involved to help with your labelling. </a:t>
            </a:r>
          </a:p>
          <a:p>
            <a:endParaRPr lang="en-US" dirty="0"/>
          </a:p>
          <a:p>
            <a:r>
              <a:rPr lang="en-US" dirty="0"/>
              <a:t>You have 4 minutes. </a:t>
            </a:r>
          </a:p>
          <a:p>
            <a:pPr marL="0" indent="0">
              <a:buNone/>
            </a:pPr>
            <a:endParaRPr lang="en-US" dirty="0"/>
          </a:p>
        </p:txBody>
      </p:sp>
      <p:pic>
        <p:nvPicPr>
          <p:cNvPr id="4" name="Picture 3" descr="A diagram of the uterus&#10;&#10;Description automatically generated">
            <a:extLst>
              <a:ext uri="{FF2B5EF4-FFF2-40B4-BE49-F238E27FC236}">
                <a16:creationId xmlns:a16="http://schemas.microsoft.com/office/drawing/2014/main" id="{B606EA30-627E-5635-C345-1F8209444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645" y="2286001"/>
            <a:ext cx="6091555" cy="4352925"/>
          </a:xfrm>
          <a:prstGeom prst="rect">
            <a:avLst/>
          </a:prstGeom>
        </p:spPr>
      </p:pic>
    </p:spTree>
    <p:extLst>
      <p:ext uri="{BB962C8B-B14F-4D97-AF65-F5344CB8AC3E}">
        <p14:creationId xmlns:p14="http://schemas.microsoft.com/office/powerpoint/2010/main" val="126603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A947-B51E-FF82-F3BA-5C04C2011404}"/>
              </a:ext>
            </a:extLst>
          </p:cNvPr>
          <p:cNvSpPr>
            <a:spLocks noGrp="1"/>
          </p:cNvSpPr>
          <p:nvPr>
            <p:ph type="title"/>
          </p:nvPr>
        </p:nvSpPr>
        <p:spPr>
          <a:xfrm>
            <a:off x="765051" y="382385"/>
            <a:ext cx="6015897" cy="1492132"/>
          </a:xfrm>
        </p:spPr>
        <p:txBody>
          <a:bodyPr>
            <a:normAutofit/>
          </a:bodyPr>
          <a:lstStyle/>
          <a:p>
            <a:r>
              <a:rPr lang="en-US" dirty="0"/>
              <a:t>FAQ’s</a:t>
            </a:r>
          </a:p>
        </p:txBody>
      </p:sp>
      <p:sp>
        <p:nvSpPr>
          <p:cNvPr id="14" name="Rectangle 13">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1273B901-CAE6-EC53-C283-06B5FC37444C}"/>
              </a:ext>
            </a:extLst>
          </p:cNvPr>
          <p:cNvSpPr>
            <a:spLocks noGrp="1"/>
          </p:cNvSpPr>
          <p:nvPr>
            <p:ph idx="1"/>
          </p:nvPr>
        </p:nvSpPr>
        <p:spPr>
          <a:xfrm>
            <a:off x="765051" y="2286001"/>
            <a:ext cx="6015897" cy="3593591"/>
          </a:xfrm>
        </p:spPr>
        <p:txBody>
          <a:bodyPr>
            <a:normAutofit fontScale="92500" lnSpcReduction="10000"/>
          </a:bodyPr>
          <a:lstStyle/>
          <a:p>
            <a:pPr marL="0" indent="0" algn="ctr">
              <a:buNone/>
            </a:pPr>
            <a:r>
              <a:rPr lang="en-US" sz="3200" dirty="0"/>
              <a:t>On page 61 you can find some extra questions and answers related to females and their periods. </a:t>
            </a:r>
          </a:p>
          <a:p>
            <a:pPr marL="0" indent="0" algn="ctr">
              <a:buNone/>
            </a:pPr>
            <a:endParaRPr lang="en-US" sz="3200" dirty="0"/>
          </a:p>
          <a:p>
            <a:pPr marL="0" indent="0" algn="ctr">
              <a:buNone/>
            </a:pPr>
            <a:r>
              <a:rPr lang="en-US" sz="3200" dirty="0"/>
              <a:t>Pages 62-65 also contain extra information regarding the menstrual cycle.</a:t>
            </a:r>
          </a:p>
        </p:txBody>
      </p:sp>
      <p:pic>
        <p:nvPicPr>
          <p:cNvPr id="5" name="Content Placeholder 4" descr="A paper with text on it&#10;&#10;Description automatically generated">
            <a:extLst>
              <a:ext uri="{FF2B5EF4-FFF2-40B4-BE49-F238E27FC236}">
                <a16:creationId xmlns:a16="http://schemas.microsoft.com/office/drawing/2014/main" id="{B15335C1-A3DE-2767-507B-DBBC84AB1A9A}"/>
              </a:ext>
            </a:extLst>
          </p:cNvPr>
          <p:cNvPicPr>
            <a:picLocks noChangeAspect="1"/>
          </p:cNvPicPr>
          <p:nvPr/>
        </p:nvPicPr>
        <p:blipFill rotWithShape="1">
          <a:blip r:embed="rId3"/>
          <a:srcRect l="983" r="2765"/>
          <a:stretch/>
        </p:blipFill>
        <p:spPr>
          <a:xfrm>
            <a:off x="6780948" y="10"/>
            <a:ext cx="5411052"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353300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E663-516D-22B7-5E5B-253B551E9B95}"/>
              </a:ext>
            </a:extLst>
          </p:cNvPr>
          <p:cNvSpPr>
            <a:spLocks noGrp="1"/>
          </p:cNvSpPr>
          <p:nvPr>
            <p:ph type="title"/>
          </p:nvPr>
        </p:nvSpPr>
        <p:spPr/>
        <p:txBody>
          <a:bodyPr/>
          <a:lstStyle/>
          <a:p>
            <a:r>
              <a:rPr lang="en-US" dirty="0"/>
              <a:t>HYGIENE </a:t>
            </a:r>
            <a:r>
              <a:rPr lang="en-AU" sz="4800" b="1" dirty="0">
                <a:solidFill>
                  <a:schemeClr val="tx1"/>
                </a:solidFill>
              </a:rPr>
              <a:t>(pg.66)</a:t>
            </a:r>
            <a:endParaRPr lang="en-US" dirty="0"/>
          </a:p>
        </p:txBody>
      </p:sp>
      <p:pic>
        <p:nvPicPr>
          <p:cNvPr id="4" name="Online Media 3" descr="PERSONAL HYGIENE">
            <a:hlinkClick r:id="" action="ppaction://media"/>
            <a:extLst>
              <a:ext uri="{FF2B5EF4-FFF2-40B4-BE49-F238E27FC236}">
                <a16:creationId xmlns:a16="http://schemas.microsoft.com/office/drawing/2014/main" id="{92C093CC-40F6-9B73-0D06-18B2B88213CA}"/>
              </a:ext>
            </a:extLst>
          </p:cNvPr>
          <p:cNvPicPr>
            <a:picLocks noGrp="1" noRot="1" noChangeAspect="1"/>
          </p:cNvPicPr>
          <p:nvPr>
            <p:ph idx="1"/>
            <a:videoFile r:link="rId1"/>
          </p:nvPr>
        </p:nvPicPr>
        <p:blipFill>
          <a:blip r:embed="rId4"/>
          <a:stretch>
            <a:fillRect/>
          </a:stretch>
        </p:blipFill>
        <p:spPr>
          <a:xfrm>
            <a:off x="3108462" y="1423852"/>
            <a:ext cx="8719314" cy="4926511"/>
          </a:xfrm>
          <a:prstGeom prst="rect">
            <a:avLst/>
          </a:prstGeom>
        </p:spPr>
      </p:pic>
      <p:sp>
        <p:nvSpPr>
          <p:cNvPr id="6" name="Content Placeholder 2">
            <a:extLst>
              <a:ext uri="{FF2B5EF4-FFF2-40B4-BE49-F238E27FC236}">
                <a16:creationId xmlns:a16="http://schemas.microsoft.com/office/drawing/2014/main" id="{76E2EDBC-529A-465E-CB6F-0FA01EB79875}"/>
              </a:ext>
            </a:extLst>
          </p:cNvPr>
          <p:cNvSpPr txBox="1">
            <a:spLocks/>
          </p:cNvSpPr>
          <p:nvPr/>
        </p:nvSpPr>
        <p:spPr>
          <a:xfrm>
            <a:off x="958444" y="1423852"/>
            <a:ext cx="2150018" cy="49265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Maintaining hygiene is important at any stage of life, especially during puberty when our bodies are changing so much. </a:t>
            </a:r>
          </a:p>
          <a:p>
            <a:endParaRPr lang="en-US" dirty="0"/>
          </a:p>
          <a:p>
            <a:r>
              <a:rPr lang="en-US" dirty="0"/>
              <a:t>While watching the video, identify and describe 3 ways you can be hygienic every day.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8773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4A7E-7DCB-FB2F-73B9-EF8B844AEA4A}"/>
              </a:ext>
            </a:extLst>
          </p:cNvPr>
          <p:cNvSpPr>
            <a:spLocks noGrp="1"/>
          </p:cNvSpPr>
          <p:nvPr>
            <p:ph type="title"/>
          </p:nvPr>
        </p:nvSpPr>
        <p:spPr/>
        <p:txBody>
          <a:bodyPr/>
          <a:lstStyle/>
          <a:p>
            <a:r>
              <a:rPr lang="en-US" dirty="0"/>
              <a:t>HYGIENE – RAPID FIRE (PG.67-70)</a:t>
            </a:r>
          </a:p>
        </p:txBody>
      </p:sp>
      <p:sp>
        <p:nvSpPr>
          <p:cNvPr id="3" name="Content Placeholder 2">
            <a:extLst>
              <a:ext uri="{FF2B5EF4-FFF2-40B4-BE49-F238E27FC236}">
                <a16:creationId xmlns:a16="http://schemas.microsoft.com/office/drawing/2014/main" id="{B185D664-98B3-F84F-0E61-6D9AE04E275F}"/>
              </a:ext>
            </a:extLst>
          </p:cNvPr>
          <p:cNvSpPr>
            <a:spLocks noGrp="1"/>
          </p:cNvSpPr>
          <p:nvPr>
            <p:ph idx="1"/>
          </p:nvPr>
        </p:nvSpPr>
        <p:spPr>
          <a:xfrm>
            <a:off x="1251678" y="1293223"/>
            <a:ext cx="10178322" cy="5182392"/>
          </a:xfrm>
        </p:spPr>
        <p:txBody>
          <a:bodyPr>
            <a:normAutofit/>
          </a:bodyPr>
          <a:lstStyle/>
          <a:p>
            <a:pPr marL="0" indent="0">
              <a:buNone/>
            </a:pPr>
            <a:r>
              <a:rPr lang="en-US" dirty="0"/>
              <a:t>RAPID FIRE!! – Raise your hand to answer:</a:t>
            </a:r>
          </a:p>
          <a:p>
            <a:pPr marL="0" indent="0">
              <a:buNone/>
            </a:pPr>
            <a:endParaRPr lang="en-US" dirty="0"/>
          </a:p>
          <a:p>
            <a:r>
              <a:rPr lang="en-US" dirty="0"/>
              <a:t>What are some changes that occur during puberty that could cause hygiene problems for BOTH girls and boys?</a:t>
            </a:r>
          </a:p>
          <a:p>
            <a:endParaRPr lang="en-US" dirty="0"/>
          </a:p>
          <a:p>
            <a:endParaRPr lang="en-US" dirty="0"/>
          </a:p>
          <a:p>
            <a:r>
              <a:rPr lang="en-US" dirty="0"/>
              <a:t>What are some hygienic things we can do regularly to help us stay fresh?</a:t>
            </a:r>
          </a:p>
          <a:p>
            <a:endParaRPr lang="en-US" dirty="0"/>
          </a:p>
          <a:p>
            <a:endParaRPr lang="en-US" dirty="0"/>
          </a:p>
          <a:p>
            <a:endParaRPr lang="en-US" dirty="0"/>
          </a:p>
          <a:p>
            <a:r>
              <a:rPr lang="en-US" dirty="0"/>
              <a:t>Read through the information in your books on pages 67 – 70 and answer the questions.</a:t>
            </a:r>
          </a:p>
          <a:p>
            <a:r>
              <a:rPr lang="en-US" dirty="0"/>
              <a:t>You have 8 minutes.</a:t>
            </a:r>
          </a:p>
        </p:txBody>
      </p:sp>
      <p:sp>
        <p:nvSpPr>
          <p:cNvPr id="4" name="TextBox 3">
            <a:extLst>
              <a:ext uri="{FF2B5EF4-FFF2-40B4-BE49-F238E27FC236}">
                <a16:creationId xmlns:a16="http://schemas.microsoft.com/office/drawing/2014/main" id="{B43F2E56-33CF-825C-2845-D9D973F9905F}"/>
              </a:ext>
            </a:extLst>
          </p:cNvPr>
          <p:cNvSpPr txBox="1"/>
          <p:nvPr/>
        </p:nvSpPr>
        <p:spPr>
          <a:xfrm>
            <a:off x="1763485" y="3059668"/>
            <a:ext cx="1685110" cy="369332"/>
          </a:xfrm>
          <a:prstGeom prst="rect">
            <a:avLst/>
          </a:prstGeom>
          <a:noFill/>
        </p:spPr>
        <p:txBody>
          <a:bodyPr wrap="square" rtlCol="0">
            <a:spAutoFit/>
          </a:bodyPr>
          <a:lstStyle/>
          <a:p>
            <a:pPr marL="285750" indent="-285750">
              <a:buFont typeface="Wingdings" pitchFamily="2" charset="2"/>
              <a:buChar char="q"/>
            </a:pPr>
            <a:r>
              <a:rPr lang="en-US" dirty="0"/>
              <a:t>Bad breath</a:t>
            </a:r>
          </a:p>
        </p:txBody>
      </p:sp>
      <p:sp>
        <p:nvSpPr>
          <p:cNvPr id="5" name="TextBox 4">
            <a:extLst>
              <a:ext uri="{FF2B5EF4-FFF2-40B4-BE49-F238E27FC236}">
                <a16:creationId xmlns:a16="http://schemas.microsoft.com/office/drawing/2014/main" id="{6EB0434A-E118-7C5C-C76C-8A72932BD57C}"/>
              </a:ext>
            </a:extLst>
          </p:cNvPr>
          <p:cNvSpPr txBox="1"/>
          <p:nvPr/>
        </p:nvSpPr>
        <p:spPr>
          <a:xfrm>
            <a:off x="3448595" y="3059668"/>
            <a:ext cx="1685110" cy="369332"/>
          </a:xfrm>
          <a:prstGeom prst="rect">
            <a:avLst/>
          </a:prstGeom>
          <a:noFill/>
        </p:spPr>
        <p:txBody>
          <a:bodyPr wrap="square" rtlCol="0">
            <a:spAutoFit/>
          </a:bodyPr>
          <a:lstStyle/>
          <a:p>
            <a:pPr marL="285750" indent="-285750">
              <a:buFont typeface="Wingdings" pitchFamily="2" charset="2"/>
              <a:buChar char="q"/>
            </a:pPr>
            <a:r>
              <a:rPr lang="en-US" dirty="0"/>
              <a:t>Body odour</a:t>
            </a:r>
          </a:p>
        </p:txBody>
      </p:sp>
      <p:sp>
        <p:nvSpPr>
          <p:cNvPr id="6" name="TextBox 5">
            <a:extLst>
              <a:ext uri="{FF2B5EF4-FFF2-40B4-BE49-F238E27FC236}">
                <a16:creationId xmlns:a16="http://schemas.microsoft.com/office/drawing/2014/main" id="{E0723E15-661D-08A9-A5E7-C2ACE703DCCC}"/>
              </a:ext>
            </a:extLst>
          </p:cNvPr>
          <p:cNvSpPr txBox="1"/>
          <p:nvPr/>
        </p:nvSpPr>
        <p:spPr>
          <a:xfrm>
            <a:off x="5133705" y="3059668"/>
            <a:ext cx="2024740" cy="369332"/>
          </a:xfrm>
          <a:prstGeom prst="rect">
            <a:avLst/>
          </a:prstGeom>
          <a:noFill/>
        </p:spPr>
        <p:txBody>
          <a:bodyPr wrap="square" rtlCol="0">
            <a:spAutoFit/>
          </a:bodyPr>
          <a:lstStyle/>
          <a:p>
            <a:pPr marL="285750" indent="-285750">
              <a:buFont typeface="Wingdings" pitchFamily="2" charset="2"/>
              <a:buChar char="q"/>
            </a:pPr>
            <a:r>
              <a:rPr lang="en-US" dirty="0"/>
              <a:t>Increased sweat</a:t>
            </a:r>
          </a:p>
        </p:txBody>
      </p:sp>
      <p:sp>
        <p:nvSpPr>
          <p:cNvPr id="7" name="TextBox 6">
            <a:extLst>
              <a:ext uri="{FF2B5EF4-FFF2-40B4-BE49-F238E27FC236}">
                <a16:creationId xmlns:a16="http://schemas.microsoft.com/office/drawing/2014/main" id="{4AC75762-9C73-FEAC-5427-88D63B3E53AA}"/>
              </a:ext>
            </a:extLst>
          </p:cNvPr>
          <p:cNvSpPr txBox="1"/>
          <p:nvPr/>
        </p:nvSpPr>
        <p:spPr>
          <a:xfrm>
            <a:off x="7158445" y="3059668"/>
            <a:ext cx="1841861" cy="369332"/>
          </a:xfrm>
          <a:prstGeom prst="rect">
            <a:avLst/>
          </a:prstGeom>
          <a:noFill/>
        </p:spPr>
        <p:txBody>
          <a:bodyPr wrap="square" rtlCol="0">
            <a:spAutoFit/>
          </a:bodyPr>
          <a:lstStyle/>
          <a:p>
            <a:pPr marL="285750" indent="-285750">
              <a:buFont typeface="Wingdings" pitchFamily="2" charset="2"/>
              <a:buChar char="q"/>
            </a:pPr>
            <a:r>
              <a:rPr lang="en-US" dirty="0"/>
              <a:t>Acne/oily skin</a:t>
            </a:r>
          </a:p>
        </p:txBody>
      </p:sp>
      <p:sp>
        <p:nvSpPr>
          <p:cNvPr id="8" name="TextBox 7">
            <a:extLst>
              <a:ext uri="{FF2B5EF4-FFF2-40B4-BE49-F238E27FC236}">
                <a16:creationId xmlns:a16="http://schemas.microsoft.com/office/drawing/2014/main" id="{FFA13C9D-C989-6A8B-D5FF-9B236DB165C7}"/>
              </a:ext>
            </a:extLst>
          </p:cNvPr>
          <p:cNvSpPr txBox="1"/>
          <p:nvPr/>
        </p:nvSpPr>
        <p:spPr>
          <a:xfrm>
            <a:off x="9000306" y="3059668"/>
            <a:ext cx="1685110" cy="369332"/>
          </a:xfrm>
          <a:prstGeom prst="rect">
            <a:avLst/>
          </a:prstGeom>
          <a:noFill/>
        </p:spPr>
        <p:txBody>
          <a:bodyPr wrap="square" rtlCol="0">
            <a:spAutoFit/>
          </a:bodyPr>
          <a:lstStyle/>
          <a:p>
            <a:pPr marL="285750" indent="-285750">
              <a:buFont typeface="Wingdings" pitchFamily="2" charset="2"/>
              <a:buChar char="q"/>
            </a:pPr>
            <a:r>
              <a:rPr lang="en-US" dirty="0"/>
              <a:t>Oily hair</a:t>
            </a:r>
          </a:p>
        </p:txBody>
      </p:sp>
      <p:sp>
        <p:nvSpPr>
          <p:cNvPr id="9" name="TextBox 8">
            <a:extLst>
              <a:ext uri="{FF2B5EF4-FFF2-40B4-BE49-F238E27FC236}">
                <a16:creationId xmlns:a16="http://schemas.microsoft.com/office/drawing/2014/main" id="{C42C66C3-8AB3-AF2C-38BC-5463AC1F8CBA}"/>
              </a:ext>
            </a:extLst>
          </p:cNvPr>
          <p:cNvSpPr txBox="1"/>
          <p:nvPr/>
        </p:nvSpPr>
        <p:spPr>
          <a:xfrm>
            <a:off x="1763485" y="4253751"/>
            <a:ext cx="1685110" cy="923330"/>
          </a:xfrm>
          <a:prstGeom prst="rect">
            <a:avLst/>
          </a:prstGeom>
          <a:noFill/>
        </p:spPr>
        <p:txBody>
          <a:bodyPr wrap="square" rtlCol="0">
            <a:spAutoFit/>
          </a:bodyPr>
          <a:lstStyle/>
          <a:p>
            <a:pPr marL="285750" indent="-285750">
              <a:buFont typeface="Wingdings" pitchFamily="2" charset="2"/>
              <a:buChar char="q"/>
            </a:pPr>
            <a:r>
              <a:rPr lang="en-US" dirty="0"/>
              <a:t>Clean our teeth 2x daily</a:t>
            </a:r>
          </a:p>
        </p:txBody>
      </p:sp>
      <p:sp>
        <p:nvSpPr>
          <p:cNvPr id="10" name="TextBox 9">
            <a:extLst>
              <a:ext uri="{FF2B5EF4-FFF2-40B4-BE49-F238E27FC236}">
                <a16:creationId xmlns:a16="http://schemas.microsoft.com/office/drawing/2014/main" id="{CCA0C4BB-B730-0156-D67D-30592F789DDA}"/>
              </a:ext>
            </a:extLst>
          </p:cNvPr>
          <p:cNvSpPr txBox="1"/>
          <p:nvPr/>
        </p:nvSpPr>
        <p:spPr>
          <a:xfrm>
            <a:off x="3448595" y="4253751"/>
            <a:ext cx="1685110" cy="646331"/>
          </a:xfrm>
          <a:prstGeom prst="rect">
            <a:avLst/>
          </a:prstGeom>
          <a:noFill/>
        </p:spPr>
        <p:txBody>
          <a:bodyPr wrap="square" rtlCol="0">
            <a:spAutoFit/>
          </a:bodyPr>
          <a:lstStyle/>
          <a:p>
            <a:pPr marL="285750" indent="-285750">
              <a:buFont typeface="Wingdings" pitchFamily="2" charset="2"/>
              <a:buChar char="q"/>
            </a:pPr>
            <a:r>
              <a:rPr lang="en-US" dirty="0"/>
              <a:t>Wear deodorant</a:t>
            </a:r>
          </a:p>
        </p:txBody>
      </p:sp>
      <p:sp>
        <p:nvSpPr>
          <p:cNvPr id="11" name="TextBox 10">
            <a:extLst>
              <a:ext uri="{FF2B5EF4-FFF2-40B4-BE49-F238E27FC236}">
                <a16:creationId xmlns:a16="http://schemas.microsoft.com/office/drawing/2014/main" id="{122DAFD6-AA76-089E-77F6-E5B8414869BB}"/>
              </a:ext>
            </a:extLst>
          </p:cNvPr>
          <p:cNvSpPr txBox="1"/>
          <p:nvPr/>
        </p:nvSpPr>
        <p:spPr>
          <a:xfrm>
            <a:off x="5133705" y="4253751"/>
            <a:ext cx="2024740" cy="369332"/>
          </a:xfrm>
          <a:prstGeom prst="rect">
            <a:avLst/>
          </a:prstGeom>
          <a:noFill/>
        </p:spPr>
        <p:txBody>
          <a:bodyPr wrap="square" rtlCol="0">
            <a:spAutoFit/>
          </a:bodyPr>
          <a:lstStyle/>
          <a:p>
            <a:pPr marL="285750" indent="-285750">
              <a:buFont typeface="Wingdings" pitchFamily="2" charset="2"/>
              <a:buChar char="q"/>
            </a:pPr>
            <a:r>
              <a:rPr lang="en-US" dirty="0"/>
              <a:t>Shower daily</a:t>
            </a:r>
          </a:p>
        </p:txBody>
      </p:sp>
      <p:sp>
        <p:nvSpPr>
          <p:cNvPr id="12" name="TextBox 11">
            <a:extLst>
              <a:ext uri="{FF2B5EF4-FFF2-40B4-BE49-F238E27FC236}">
                <a16:creationId xmlns:a16="http://schemas.microsoft.com/office/drawing/2014/main" id="{9F2E9F01-1A58-2689-ACA6-F27ADE35F008}"/>
              </a:ext>
            </a:extLst>
          </p:cNvPr>
          <p:cNvSpPr txBox="1"/>
          <p:nvPr/>
        </p:nvSpPr>
        <p:spPr>
          <a:xfrm>
            <a:off x="7158445" y="4253751"/>
            <a:ext cx="1841861" cy="369332"/>
          </a:xfrm>
          <a:prstGeom prst="rect">
            <a:avLst/>
          </a:prstGeom>
          <a:noFill/>
        </p:spPr>
        <p:txBody>
          <a:bodyPr wrap="square" rtlCol="0">
            <a:spAutoFit/>
          </a:bodyPr>
          <a:lstStyle/>
          <a:p>
            <a:pPr marL="285750" indent="-285750">
              <a:buFont typeface="Wingdings" pitchFamily="2" charset="2"/>
              <a:buChar char="q"/>
            </a:pPr>
            <a:r>
              <a:rPr lang="en-US" dirty="0"/>
              <a:t>Wash our face</a:t>
            </a:r>
          </a:p>
        </p:txBody>
      </p:sp>
      <p:sp>
        <p:nvSpPr>
          <p:cNvPr id="13" name="TextBox 12">
            <a:extLst>
              <a:ext uri="{FF2B5EF4-FFF2-40B4-BE49-F238E27FC236}">
                <a16:creationId xmlns:a16="http://schemas.microsoft.com/office/drawing/2014/main" id="{6C9A5F6F-DCED-A67F-E2DD-50B691EB3E52}"/>
              </a:ext>
            </a:extLst>
          </p:cNvPr>
          <p:cNvSpPr txBox="1"/>
          <p:nvPr/>
        </p:nvSpPr>
        <p:spPr>
          <a:xfrm>
            <a:off x="9000306" y="4253751"/>
            <a:ext cx="1685110" cy="646331"/>
          </a:xfrm>
          <a:prstGeom prst="rect">
            <a:avLst/>
          </a:prstGeom>
          <a:noFill/>
        </p:spPr>
        <p:txBody>
          <a:bodyPr wrap="square" rtlCol="0">
            <a:spAutoFit/>
          </a:bodyPr>
          <a:lstStyle/>
          <a:p>
            <a:pPr marL="285750" indent="-285750">
              <a:buFont typeface="Wingdings" pitchFamily="2" charset="2"/>
              <a:buChar char="q"/>
            </a:pPr>
            <a:r>
              <a:rPr lang="en-US" dirty="0"/>
              <a:t>Wash our hair</a:t>
            </a:r>
          </a:p>
        </p:txBody>
      </p:sp>
    </p:spTree>
    <p:extLst>
      <p:ext uri="{BB962C8B-B14F-4D97-AF65-F5344CB8AC3E}">
        <p14:creationId xmlns:p14="http://schemas.microsoft.com/office/powerpoint/2010/main" val="82956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style.rotation</p:attrName>
                                        </p:attrNameLst>
                                      </p:cBhvr>
                                      <p:tavLst>
                                        <p:tav tm="0">
                                          <p:val>
                                            <p:fltVal val="90"/>
                                          </p:val>
                                        </p:tav>
                                        <p:tav tm="100000">
                                          <p:val>
                                            <p:fltVal val="0"/>
                                          </p:val>
                                        </p:tav>
                                      </p:tavLst>
                                    </p:anim>
                                    <p:animEffect transition="in" filter="fade">
                                      <p:cBhvr>
                                        <p:cTn id="54" dur="1000"/>
                                        <p:tgtEl>
                                          <p:spTgt spid="11"/>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style.rotation</p:attrName>
                                        </p:attrNameLst>
                                      </p:cBhvr>
                                      <p:tavLst>
                                        <p:tav tm="0">
                                          <p:val>
                                            <p:fltVal val="90"/>
                                          </p:val>
                                        </p:tav>
                                        <p:tav tm="100000">
                                          <p:val>
                                            <p:fltVal val="0"/>
                                          </p:val>
                                        </p:tav>
                                      </p:tavLst>
                                    </p:anim>
                                    <p:animEffect transition="in" filter="fade">
                                      <p:cBhvr>
                                        <p:cTn id="60" dur="1000"/>
                                        <p:tgtEl>
                                          <p:spTgt spid="12"/>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1000" fill="hold"/>
                                        <p:tgtEl>
                                          <p:spTgt spid="13"/>
                                        </p:tgtEl>
                                        <p:attrNameLst>
                                          <p:attrName>ppt_w</p:attrName>
                                        </p:attrNameLst>
                                      </p:cBhvr>
                                      <p:tavLst>
                                        <p:tav tm="0">
                                          <p:val>
                                            <p:fltVal val="0"/>
                                          </p:val>
                                        </p:tav>
                                        <p:tav tm="100000">
                                          <p:val>
                                            <p:strVal val="#ppt_w"/>
                                          </p:val>
                                        </p:tav>
                                      </p:tavLst>
                                    </p:anim>
                                    <p:anim calcmode="lin" valueType="num">
                                      <p:cBhvr>
                                        <p:cTn id="64" dur="1000" fill="hold"/>
                                        <p:tgtEl>
                                          <p:spTgt spid="13"/>
                                        </p:tgtEl>
                                        <p:attrNameLst>
                                          <p:attrName>ppt_h</p:attrName>
                                        </p:attrNameLst>
                                      </p:cBhvr>
                                      <p:tavLst>
                                        <p:tav tm="0">
                                          <p:val>
                                            <p:fltVal val="0"/>
                                          </p:val>
                                        </p:tav>
                                        <p:tav tm="100000">
                                          <p:val>
                                            <p:strVal val="#ppt_h"/>
                                          </p:val>
                                        </p:tav>
                                      </p:tavLst>
                                    </p:anim>
                                    <p:anim calcmode="lin" valueType="num">
                                      <p:cBhvr>
                                        <p:cTn id="65" dur="1000" fill="hold"/>
                                        <p:tgtEl>
                                          <p:spTgt spid="13"/>
                                        </p:tgtEl>
                                        <p:attrNameLst>
                                          <p:attrName>style.rotation</p:attrName>
                                        </p:attrNameLst>
                                      </p:cBhvr>
                                      <p:tavLst>
                                        <p:tav tm="0">
                                          <p:val>
                                            <p:fltVal val="90"/>
                                          </p:val>
                                        </p:tav>
                                        <p:tav tm="100000">
                                          <p:val>
                                            <p:fltVal val="0"/>
                                          </p:val>
                                        </p:tav>
                                      </p:tavLst>
                                    </p:anim>
                                    <p:animEffect transition="in" filter="fade">
                                      <p:cBhvr>
                                        <p:cTn id="6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Label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the different parts of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Understand the menstrual cycle, symptoms and how to manage it.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Discuss hygiene and how to be hygienic.</a:t>
            </a:r>
          </a:p>
          <a:p>
            <a:pPr marL="342900" indent="-342900">
              <a:buClr>
                <a:schemeClr val="bg1"/>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04532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865B-1655-AFB8-0CD0-D8466A34266B}"/>
              </a:ext>
            </a:extLst>
          </p:cNvPr>
          <p:cNvSpPr>
            <a:spLocks noGrp="1"/>
          </p:cNvSpPr>
          <p:nvPr>
            <p:ph type="title"/>
          </p:nvPr>
        </p:nvSpPr>
        <p:spPr/>
        <p:txBody>
          <a:bodyPr/>
          <a:lstStyle/>
          <a:p>
            <a:r>
              <a:rPr lang="en-US" dirty="0"/>
              <a:t>Acne &amp; Self-Help Strategies </a:t>
            </a:r>
            <a:r>
              <a:rPr lang="en-AU" sz="4800" b="1" dirty="0">
                <a:solidFill>
                  <a:schemeClr val="tx1"/>
                </a:solidFill>
              </a:rPr>
              <a:t>(pg.68)</a:t>
            </a:r>
            <a:endParaRPr lang="en-US" dirty="0"/>
          </a:p>
        </p:txBody>
      </p:sp>
      <p:sp>
        <p:nvSpPr>
          <p:cNvPr id="3" name="Content Placeholder 2">
            <a:extLst>
              <a:ext uri="{FF2B5EF4-FFF2-40B4-BE49-F238E27FC236}">
                <a16:creationId xmlns:a16="http://schemas.microsoft.com/office/drawing/2014/main" id="{58A80F7A-9230-BC15-1AAC-6A21DF2E7572}"/>
              </a:ext>
            </a:extLst>
          </p:cNvPr>
          <p:cNvSpPr>
            <a:spLocks noGrp="1"/>
          </p:cNvSpPr>
          <p:nvPr>
            <p:ph idx="1"/>
          </p:nvPr>
        </p:nvSpPr>
        <p:spPr/>
        <p:txBody>
          <a:bodyPr/>
          <a:lstStyle/>
          <a:p>
            <a:r>
              <a:rPr lang="en-US" dirty="0"/>
              <a:t>How can the following factors effect acne and what can you do to help manage acne?</a:t>
            </a:r>
          </a:p>
          <a:p>
            <a:endParaRPr lang="en-US" dirty="0"/>
          </a:p>
          <a:p>
            <a:pPr lvl="1"/>
            <a:r>
              <a:rPr lang="en-US" sz="2000" dirty="0"/>
              <a:t>Washing</a:t>
            </a:r>
          </a:p>
          <a:p>
            <a:pPr lvl="1"/>
            <a:r>
              <a:rPr lang="en-US" sz="2000" dirty="0"/>
              <a:t>Squeezing</a:t>
            </a:r>
          </a:p>
          <a:p>
            <a:pPr lvl="1"/>
            <a:r>
              <a:rPr lang="en-US" sz="2000" dirty="0"/>
              <a:t>Stress</a:t>
            </a:r>
          </a:p>
          <a:p>
            <a:pPr lvl="1"/>
            <a:r>
              <a:rPr lang="en-US" sz="2000" dirty="0"/>
              <a:t>Diet</a:t>
            </a:r>
          </a:p>
        </p:txBody>
      </p:sp>
      <p:pic>
        <p:nvPicPr>
          <p:cNvPr id="4" name="Picture 3">
            <a:extLst>
              <a:ext uri="{FF2B5EF4-FFF2-40B4-BE49-F238E27FC236}">
                <a16:creationId xmlns:a16="http://schemas.microsoft.com/office/drawing/2014/main" id="{9B249065-0092-3984-A15F-D2E233A7BE9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362" b="100000" l="2889" r="98000">
                        <a14:foregroundMark x1="39778" y1="34894" x2="39778" y2="34894"/>
                        <a14:foregroundMark x1="21556" y1="76170" x2="22667" y2="95319"/>
                        <a14:foregroundMark x1="66222" y1="73191" x2="66222" y2="99574"/>
                      </a14:backgroundRemoval>
                    </a14:imgEffect>
                  </a14:imgLayer>
                </a14:imgProps>
              </a:ext>
            </a:extLst>
          </a:blip>
          <a:stretch>
            <a:fillRect/>
          </a:stretch>
        </p:blipFill>
        <p:spPr>
          <a:xfrm>
            <a:off x="7769522" y="4619625"/>
            <a:ext cx="4286250" cy="2238375"/>
          </a:xfrm>
          <a:prstGeom prst="rect">
            <a:avLst/>
          </a:prstGeom>
        </p:spPr>
      </p:pic>
    </p:spTree>
    <p:extLst>
      <p:ext uri="{BB962C8B-B14F-4D97-AF65-F5344CB8AC3E}">
        <p14:creationId xmlns:p14="http://schemas.microsoft.com/office/powerpoint/2010/main" val="419048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02393-0CD9-4C74-906C-74AC06E1D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0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327E-9668-63C9-B9CF-632EEF431299}"/>
              </a:ext>
            </a:extLst>
          </p:cNvPr>
          <p:cNvSpPr>
            <a:spLocks noGrp="1"/>
          </p:cNvSpPr>
          <p:nvPr>
            <p:ph type="title"/>
          </p:nvPr>
        </p:nvSpPr>
        <p:spPr>
          <a:xfrm>
            <a:off x="927652" y="146413"/>
            <a:ext cx="6441227" cy="1917518"/>
          </a:xfrm>
        </p:spPr>
        <p:txBody>
          <a:bodyPr anchor="ctr">
            <a:normAutofit/>
          </a:bodyPr>
          <a:lstStyle/>
          <a:p>
            <a:r>
              <a:rPr lang="en-US" dirty="0">
                <a:solidFill>
                  <a:schemeClr val="tx1"/>
                </a:solidFill>
              </a:rPr>
              <a:t>Self-Help: </a:t>
            </a:r>
            <a:r>
              <a:rPr lang="en-AU" sz="4800" b="1" dirty="0">
                <a:solidFill>
                  <a:schemeClr val="tx1"/>
                </a:solidFill>
              </a:rPr>
              <a:t>(pg.68)</a:t>
            </a:r>
            <a:br>
              <a:rPr lang="en-US" dirty="0">
                <a:solidFill>
                  <a:schemeClr val="tx1"/>
                </a:solidFill>
              </a:rPr>
            </a:br>
            <a:r>
              <a:rPr lang="en-US" sz="4400" dirty="0">
                <a:solidFill>
                  <a:schemeClr val="tx1"/>
                </a:solidFill>
              </a:rPr>
              <a:t>washing &amp; Squeezing</a:t>
            </a:r>
            <a:endParaRPr lang="en-US" dirty="0">
              <a:solidFill>
                <a:schemeClr val="tx1"/>
              </a:solidFill>
            </a:endParaRPr>
          </a:p>
        </p:txBody>
      </p:sp>
      <p:sp>
        <p:nvSpPr>
          <p:cNvPr id="3" name="Content Placeholder 2">
            <a:extLst>
              <a:ext uri="{FF2B5EF4-FFF2-40B4-BE49-F238E27FC236}">
                <a16:creationId xmlns:a16="http://schemas.microsoft.com/office/drawing/2014/main" id="{226A6DD2-4132-5199-2609-B98D4BA1EBA9}"/>
              </a:ext>
            </a:extLst>
          </p:cNvPr>
          <p:cNvSpPr>
            <a:spLocks noGrp="1"/>
          </p:cNvSpPr>
          <p:nvPr>
            <p:ph idx="1"/>
          </p:nvPr>
        </p:nvSpPr>
        <p:spPr>
          <a:xfrm>
            <a:off x="320483" y="2063931"/>
            <a:ext cx="8072845" cy="4499185"/>
          </a:xfrm>
        </p:spPr>
        <p:txBody>
          <a:bodyPr anchor="t">
            <a:normAutofit fontScale="92500" lnSpcReduction="20000"/>
          </a:bodyPr>
          <a:lstStyle/>
          <a:p>
            <a:pPr>
              <a:lnSpc>
                <a:spcPct val="100000"/>
              </a:lnSpc>
            </a:pPr>
            <a:r>
              <a:rPr lang="en-US" sz="1800" b="1" dirty="0">
                <a:solidFill>
                  <a:srgbClr val="00B0F0"/>
                </a:solidFill>
              </a:rPr>
              <a:t>WASHING:</a:t>
            </a:r>
          </a:p>
          <a:p>
            <a:pPr lvl="1">
              <a:lnSpc>
                <a:spcPct val="100000"/>
              </a:lnSpc>
            </a:pPr>
            <a:r>
              <a:rPr lang="en-AU" dirty="0">
                <a:solidFill>
                  <a:schemeClr val="tx1"/>
                </a:solidFill>
              </a:rPr>
              <a:t>Cleaning the skin can help, but even people with very clean skin can have problems with acne. </a:t>
            </a:r>
          </a:p>
          <a:p>
            <a:pPr lvl="1">
              <a:lnSpc>
                <a:spcPct val="100000"/>
              </a:lnSpc>
            </a:pPr>
            <a:r>
              <a:rPr lang="en-AU" dirty="0">
                <a:solidFill>
                  <a:schemeClr val="tx1"/>
                </a:solidFill>
              </a:rPr>
              <a:t>Try washing the affected areas twice per day (morning and night). </a:t>
            </a:r>
          </a:p>
          <a:p>
            <a:pPr lvl="1">
              <a:lnSpc>
                <a:spcPct val="100000"/>
              </a:lnSpc>
            </a:pPr>
            <a:r>
              <a:rPr lang="en-AU" dirty="0">
                <a:solidFill>
                  <a:schemeClr val="tx1"/>
                </a:solidFill>
              </a:rPr>
              <a:t>Don’t overdo it. Too much washing can cause other skin problems, such as dryness or skin irritations. </a:t>
            </a:r>
          </a:p>
          <a:p>
            <a:pPr lvl="1">
              <a:lnSpc>
                <a:spcPct val="100000"/>
              </a:lnSpc>
            </a:pPr>
            <a:r>
              <a:rPr lang="en-AU" dirty="0">
                <a:solidFill>
                  <a:schemeClr val="tx1"/>
                </a:solidFill>
              </a:rPr>
              <a:t>Try to keep hair clean and off the face and neck, as oil from the hair can make acne worse.</a:t>
            </a:r>
          </a:p>
          <a:p>
            <a:pPr lvl="1">
              <a:lnSpc>
                <a:spcPct val="100000"/>
              </a:lnSpc>
            </a:pPr>
            <a:r>
              <a:rPr lang="en-AU" dirty="0">
                <a:solidFill>
                  <a:schemeClr val="tx1"/>
                </a:solidFill>
              </a:rPr>
              <a:t>Young people going through puberty don’t need to use lots of expensive products as their skin is still delicate and can be sensitive.</a:t>
            </a:r>
          </a:p>
          <a:p>
            <a:pPr lvl="1">
              <a:lnSpc>
                <a:spcPct val="100000"/>
              </a:lnSpc>
            </a:pPr>
            <a:endParaRPr lang="en-US" dirty="0">
              <a:solidFill>
                <a:schemeClr val="tx1"/>
              </a:solidFill>
            </a:endParaRPr>
          </a:p>
          <a:p>
            <a:pPr>
              <a:lnSpc>
                <a:spcPct val="100000"/>
              </a:lnSpc>
            </a:pPr>
            <a:r>
              <a:rPr lang="en-US" sz="1800" b="1" dirty="0">
                <a:solidFill>
                  <a:schemeClr val="tx2">
                    <a:lumMod val="50000"/>
                    <a:lumOff val="50000"/>
                  </a:schemeClr>
                </a:solidFill>
              </a:rPr>
              <a:t>SQUEEZING:</a:t>
            </a:r>
          </a:p>
          <a:p>
            <a:pPr lvl="1">
              <a:lnSpc>
                <a:spcPct val="100000"/>
              </a:lnSpc>
            </a:pPr>
            <a:r>
              <a:rPr lang="en-AU" dirty="0">
                <a:solidFill>
                  <a:schemeClr val="tx1"/>
                </a:solidFill>
              </a:rPr>
              <a:t>Don’t squeeze! </a:t>
            </a:r>
          </a:p>
          <a:p>
            <a:pPr lvl="1">
              <a:lnSpc>
                <a:spcPct val="100000"/>
              </a:lnSpc>
            </a:pPr>
            <a:r>
              <a:rPr lang="en-AU" dirty="0">
                <a:solidFill>
                  <a:schemeClr val="tx1"/>
                </a:solidFill>
              </a:rPr>
              <a:t>Picking and squeezing pimples can get germs into the skin around the pimple and make it worse. </a:t>
            </a:r>
          </a:p>
          <a:p>
            <a:pPr lvl="1">
              <a:lnSpc>
                <a:spcPct val="100000"/>
              </a:lnSpc>
            </a:pPr>
            <a:r>
              <a:rPr lang="en-AU" dirty="0">
                <a:solidFill>
                  <a:schemeClr val="tx1"/>
                </a:solidFill>
              </a:rPr>
              <a:t>It can also lead to scarring of the skin.</a:t>
            </a:r>
          </a:p>
        </p:txBody>
      </p:sp>
      <p:sp>
        <p:nvSpPr>
          <p:cNvPr id="12" name="Freeform: Shape 11">
            <a:extLst>
              <a:ext uri="{FF2B5EF4-FFF2-40B4-BE49-F238E27FC236}">
                <a16:creationId xmlns:a16="http://schemas.microsoft.com/office/drawing/2014/main" id="{8C4F1A0C-BD28-4977-9745-E2A4FB752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5" name="Picture 4" descr="A cartoon of a child taking a shower&#10;&#10;Description automatically generated">
            <a:extLst>
              <a:ext uri="{FF2B5EF4-FFF2-40B4-BE49-F238E27FC236}">
                <a16:creationId xmlns:a16="http://schemas.microsoft.com/office/drawing/2014/main" id="{BA7B0841-25EA-9290-407E-BBAB117B3BC1}"/>
              </a:ext>
            </a:extLst>
          </p:cNvPr>
          <p:cNvPicPr>
            <a:picLocks noChangeAspect="1"/>
          </p:cNvPicPr>
          <p:nvPr/>
        </p:nvPicPr>
        <p:blipFill rotWithShape="1">
          <a:blip r:embed="rId3"/>
          <a:srcRect t="14160" r="-1" b="-1"/>
          <a:stretch/>
        </p:blipFill>
        <p:spPr>
          <a:xfrm>
            <a:off x="8075117" y="-1"/>
            <a:ext cx="4116885" cy="3585722"/>
          </a:xfrm>
          <a:custGeom>
            <a:avLst/>
            <a:gdLst/>
            <a:ahLst/>
            <a:cxnLst/>
            <a:rect l="l" t="t" r="r" b="b"/>
            <a:pathLst>
              <a:path w="4116885" h="3585722">
                <a:moveTo>
                  <a:pt x="371204" y="0"/>
                </a:moveTo>
                <a:lnTo>
                  <a:pt x="4116885" y="0"/>
                </a:lnTo>
                <a:lnTo>
                  <a:pt x="4116885" y="2920084"/>
                </a:lnTo>
                <a:lnTo>
                  <a:pt x="4083518" y="2934914"/>
                </a:lnTo>
                <a:lnTo>
                  <a:pt x="4040331" y="2949806"/>
                </a:lnTo>
                <a:lnTo>
                  <a:pt x="3997143" y="2963209"/>
                </a:lnTo>
                <a:lnTo>
                  <a:pt x="3950976" y="2975125"/>
                </a:lnTo>
                <a:lnTo>
                  <a:pt x="3906298" y="2987039"/>
                </a:lnTo>
                <a:lnTo>
                  <a:pt x="3861622" y="3000442"/>
                </a:lnTo>
                <a:lnTo>
                  <a:pt x="3818433" y="3015336"/>
                </a:lnTo>
                <a:lnTo>
                  <a:pt x="3778225" y="3033207"/>
                </a:lnTo>
                <a:lnTo>
                  <a:pt x="3740994" y="3054056"/>
                </a:lnTo>
                <a:lnTo>
                  <a:pt x="3708230" y="3080861"/>
                </a:lnTo>
                <a:lnTo>
                  <a:pt x="3673977" y="3110649"/>
                </a:lnTo>
                <a:lnTo>
                  <a:pt x="3644190" y="3144902"/>
                </a:lnTo>
                <a:lnTo>
                  <a:pt x="3615895" y="3180643"/>
                </a:lnTo>
                <a:lnTo>
                  <a:pt x="3587600" y="3217874"/>
                </a:lnTo>
                <a:lnTo>
                  <a:pt x="3559305" y="3255107"/>
                </a:lnTo>
                <a:lnTo>
                  <a:pt x="3531009" y="3290849"/>
                </a:lnTo>
                <a:lnTo>
                  <a:pt x="3499734" y="3325101"/>
                </a:lnTo>
                <a:lnTo>
                  <a:pt x="3468459" y="3354887"/>
                </a:lnTo>
                <a:lnTo>
                  <a:pt x="3432719" y="3380204"/>
                </a:lnTo>
                <a:lnTo>
                  <a:pt x="3395487" y="3399565"/>
                </a:lnTo>
                <a:lnTo>
                  <a:pt x="3350809" y="3412968"/>
                </a:lnTo>
                <a:lnTo>
                  <a:pt x="3304642" y="3418925"/>
                </a:lnTo>
                <a:lnTo>
                  <a:pt x="3256988" y="3420415"/>
                </a:lnTo>
                <a:lnTo>
                  <a:pt x="3206353" y="3415946"/>
                </a:lnTo>
                <a:lnTo>
                  <a:pt x="3155719" y="3409991"/>
                </a:lnTo>
                <a:lnTo>
                  <a:pt x="3105083" y="3402543"/>
                </a:lnTo>
                <a:lnTo>
                  <a:pt x="3054450" y="3396587"/>
                </a:lnTo>
                <a:lnTo>
                  <a:pt x="3003814" y="3393607"/>
                </a:lnTo>
                <a:lnTo>
                  <a:pt x="2954669" y="3393607"/>
                </a:lnTo>
                <a:lnTo>
                  <a:pt x="2908503" y="3399565"/>
                </a:lnTo>
                <a:lnTo>
                  <a:pt x="2860847" y="3411479"/>
                </a:lnTo>
                <a:lnTo>
                  <a:pt x="2817659" y="3429350"/>
                </a:lnTo>
                <a:lnTo>
                  <a:pt x="2772981" y="3453178"/>
                </a:lnTo>
                <a:lnTo>
                  <a:pt x="2728305" y="3477008"/>
                </a:lnTo>
                <a:lnTo>
                  <a:pt x="2683627" y="3503814"/>
                </a:lnTo>
                <a:lnTo>
                  <a:pt x="2640437" y="3529131"/>
                </a:lnTo>
                <a:lnTo>
                  <a:pt x="2594272" y="3551469"/>
                </a:lnTo>
                <a:lnTo>
                  <a:pt x="2549594" y="3569341"/>
                </a:lnTo>
                <a:lnTo>
                  <a:pt x="2503426" y="3581255"/>
                </a:lnTo>
                <a:lnTo>
                  <a:pt x="2455772" y="3585722"/>
                </a:lnTo>
                <a:lnTo>
                  <a:pt x="2408116" y="3581255"/>
                </a:lnTo>
                <a:lnTo>
                  <a:pt x="2361949" y="3569341"/>
                </a:lnTo>
                <a:lnTo>
                  <a:pt x="2317272" y="3551469"/>
                </a:lnTo>
                <a:lnTo>
                  <a:pt x="2271105" y="3529131"/>
                </a:lnTo>
                <a:lnTo>
                  <a:pt x="2227917" y="3503814"/>
                </a:lnTo>
                <a:lnTo>
                  <a:pt x="2183239" y="3477008"/>
                </a:lnTo>
                <a:lnTo>
                  <a:pt x="2138561" y="3453178"/>
                </a:lnTo>
                <a:lnTo>
                  <a:pt x="2093885" y="3429350"/>
                </a:lnTo>
                <a:lnTo>
                  <a:pt x="2049208" y="3411479"/>
                </a:lnTo>
                <a:lnTo>
                  <a:pt x="2003041" y="3399565"/>
                </a:lnTo>
                <a:lnTo>
                  <a:pt x="1956874" y="3393607"/>
                </a:lnTo>
                <a:lnTo>
                  <a:pt x="1907728" y="3393607"/>
                </a:lnTo>
                <a:lnTo>
                  <a:pt x="1857094" y="3396587"/>
                </a:lnTo>
                <a:lnTo>
                  <a:pt x="1806460" y="3402543"/>
                </a:lnTo>
                <a:lnTo>
                  <a:pt x="1755825" y="3409991"/>
                </a:lnTo>
                <a:lnTo>
                  <a:pt x="1705189" y="3415946"/>
                </a:lnTo>
                <a:lnTo>
                  <a:pt x="1654555" y="3420415"/>
                </a:lnTo>
                <a:lnTo>
                  <a:pt x="1606901" y="3418925"/>
                </a:lnTo>
                <a:lnTo>
                  <a:pt x="1560733" y="3412968"/>
                </a:lnTo>
                <a:lnTo>
                  <a:pt x="1516055" y="3399565"/>
                </a:lnTo>
                <a:lnTo>
                  <a:pt x="1478825" y="3380204"/>
                </a:lnTo>
                <a:lnTo>
                  <a:pt x="1443081" y="3354887"/>
                </a:lnTo>
                <a:lnTo>
                  <a:pt x="1411808" y="3325101"/>
                </a:lnTo>
                <a:lnTo>
                  <a:pt x="1380533" y="3290849"/>
                </a:lnTo>
                <a:lnTo>
                  <a:pt x="1352239" y="3255107"/>
                </a:lnTo>
                <a:lnTo>
                  <a:pt x="1323942" y="3217874"/>
                </a:lnTo>
                <a:lnTo>
                  <a:pt x="1295647" y="3180643"/>
                </a:lnTo>
                <a:lnTo>
                  <a:pt x="1267352" y="3144902"/>
                </a:lnTo>
                <a:lnTo>
                  <a:pt x="1237566" y="3110649"/>
                </a:lnTo>
                <a:lnTo>
                  <a:pt x="1203314" y="3080861"/>
                </a:lnTo>
                <a:lnTo>
                  <a:pt x="1170550" y="3054056"/>
                </a:lnTo>
                <a:lnTo>
                  <a:pt x="1133319" y="3033207"/>
                </a:lnTo>
                <a:lnTo>
                  <a:pt x="1093109" y="3015336"/>
                </a:lnTo>
                <a:lnTo>
                  <a:pt x="1049921" y="3000442"/>
                </a:lnTo>
                <a:lnTo>
                  <a:pt x="1005242" y="2987039"/>
                </a:lnTo>
                <a:lnTo>
                  <a:pt x="960566" y="2975125"/>
                </a:lnTo>
                <a:lnTo>
                  <a:pt x="914400" y="2963209"/>
                </a:lnTo>
                <a:lnTo>
                  <a:pt x="871211" y="2949806"/>
                </a:lnTo>
                <a:lnTo>
                  <a:pt x="828022" y="2934914"/>
                </a:lnTo>
                <a:lnTo>
                  <a:pt x="787813" y="2917043"/>
                </a:lnTo>
                <a:lnTo>
                  <a:pt x="752072" y="2894704"/>
                </a:lnTo>
                <a:lnTo>
                  <a:pt x="719306" y="2867898"/>
                </a:lnTo>
                <a:lnTo>
                  <a:pt x="692502" y="2835134"/>
                </a:lnTo>
                <a:lnTo>
                  <a:pt x="670163" y="2799391"/>
                </a:lnTo>
                <a:lnTo>
                  <a:pt x="652291" y="2759180"/>
                </a:lnTo>
                <a:lnTo>
                  <a:pt x="637399" y="2715993"/>
                </a:lnTo>
                <a:lnTo>
                  <a:pt x="623997" y="2672804"/>
                </a:lnTo>
                <a:lnTo>
                  <a:pt x="612083" y="2626638"/>
                </a:lnTo>
                <a:lnTo>
                  <a:pt x="600169" y="2581960"/>
                </a:lnTo>
                <a:lnTo>
                  <a:pt x="586764" y="2537281"/>
                </a:lnTo>
                <a:lnTo>
                  <a:pt x="571872" y="2494092"/>
                </a:lnTo>
                <a:lnTo>
                  <a:pt x="554000" y="2453882"/>
                </a:lnTo>
                <a:lnTo>
                  <a:pt x="533152" y="2416651"/>
                </a:lnTo>
                <a:lnTo>
                  <a:pt x="506346" y="2383887"/>
                </a:lnTo>
                <a:lnTo>
                  <a:pt x="476561" y="2349633"/>
                </a:lnTo>
                <a:lnTo>
                  <a:pt x="442308" y="2319849"/>
                </a:lnTo>
                <a:lnTo>
                  <a:pt x="405075" y="2291554"/>
                </a:lnTo>
                <a:lnTo>
                  <a:pt x="367844" y="2263257"/>
                </a:lnTo>
                <a:lnTo>
                  <a:pt x="330615" y="2234962"/>
                </a:lnTo>
                <a:lnTo>
                  <a:pt x="294872" y="2206664"/>
                </a:lnTo>
                <a:lnTo>
                  <a:pt x="260619" y="2175390"/>
                </a:lnTo>
                <a:lnTo>
                  <a:pt x="230835" y="2144116"/>
                </a:lnTo>
                <a:lnTo>
                  <a:pt x="205519" y="2108372"/>
                </a:lnTo>
                <a:lnTo>
                  <a:pt x="186158" y="2071141"/>
                </a:lnTo>
                <a:lnTo>
                  <a:pt x="172755" y="2026465"/>
                </a:lnTo>
                <a:lnTo>
                  <a:pt x="166797" y="1980297"/>
                </a:lnTo>
                <a:lnTo>
                  <a:pt x="165306" y="1932640"/>
                </a:lnTo>
                <a:lnTo>
                  <a:pt x="169775" y="1882006"/>
                </a:lnTo>
                <a:lnTo>
                  <a:pt x="175733" y="1831370"/>
                </a:lnTo>
                <a:lnTo>
                  <a:pt x="183178" y="1780735"/>
                </a:lnTo>
                <a:lnTo>
                  <a:pt x="189136" y="1730101"/>
                </a:lnTo>
                <a:lnTo>
                  <a:pt x="192116" y="1679466"/>
                </a:lnTo>
                <a:lnTo>
                  <a:pt x="192116" y="1630319"/>
                </a:lnTo>
                <a:lnTo>
                  <a:pt x="186158" y="1584152"/>
                </a:lnTo>
                <a:lnTo>
                  <a:pt x="174244" y="1537986"/>
                </a:lnTo>
                <a:lnTo>
                  <a:pt x="156372" y="1494795"/>
                </a:lnTo>
                <a:lnTo>
                  <a:pt x="134033" y="1450119"/>
                </a:lnTo>
                <a:lnTo>
                  <a:pt x="108716" y="1405442"/>
                </a:lnTo>
                <a:lnTo>
                  <a:pt x="81910" y="1360762"/>
                </a:lnTo>
                <a:lnTo>
                  <a:pt x="56594" y="1317574"/>
                </a:lnTo>
                <a:lnTo>
                  <a:pt x="34253" y="1271407"/>
                </a:lnTo>
                <a:lnTo>
                  <a:pt x="16383" y="1226729"/>
                </a:lnTo>
                <a:lnTo>
                  <a:pt x="4469" y="1180561"/>
                </a:lnTo>
                <a:lnTo>
                  <a:pt x="0" y="1132905"/>
                </a:lnTo>
                <a:lnTo>
                  <a:pt x="4469" y="1085249"/>
                </a:lnTo>
                <a:lnTo>
                  <a:pt x="16383" y="1039083"/>
                </a:lnTo>
                <a:lnTo>
                  <a:pt x="34253" y="994403"/>
                </a:lnTo>
                <a:lnTo>
                  <a:pt x="56594" y="948238"/>
                </a:lnTo>
                <a:lnTo>
                  <a:pt x="81910" y="905048"/>
                </a:lnTo>
                <a:lnTo>
                  <a:pt x="108716" y="860370"/>
                </a:lnTo>
                <a:lnTo>
                  <a:pt x="134033" y="815693"/>
                </a:lnTo>
                <a:lnTo>
                  <a:pt x="156372" y="771015"/>
                </a:lnTo>
                <a:lnTo>
                  <a:pt x="174244" y="727825"/>
                </a:lnTo>
                <a:lnTo>
                  <a:pt x="186158" y="681658"/>
                </a:lnTo>
                <a:lnTo>
                  <a:pt x="192116" y="635491"/>
                </a:lnTo>
                <a:lnTo>
                  <a:pt x="192116" y="586346"/>
                </a:lnTo>
                <a:lnTo>
                  <a:pt x="189136" y="535711"/>
                </a:lnTo>
                <a:lnTo>
                  <a:pt x="183178" y="485075"/>
                </a:lnTo>
                <a:lnTo>
                  <a:pt x="175733" y="434440"/>
                </a:lnTo>
                <a:lnTo>
                  <a:pt x="169775" y="383806"/>
                </a:lnTo>
                <a:lnTo>
                  <a:pt x="165306" y="333172"/>
                </a:lnTo>
                <a:lnTo>
                  <a:pt x="166797" y="285515"/>
                </a:lnTo>
                <a:lnTo>
                  <a:pt x="172755" y="239348"/>
                </a:lnTo>
                <a:lnTo>
                  <a:pt x="186158" y="194669"/>
                </a:lnTo>
                <a:lnTo>
                  <a:pt x="205519" y="157438"/>
                </a:lnTo>
                <a:lnTo>
                  <a:pt x="230835" y="121696"/>
                </a:lnTo>
                <a:lnTo>
                  <a:pt x="260619" y="90421"/>
                </a:lnTo>
                <a:lnTo>
                  <a:pt x="294872" y="59147"/>
                </a:lnTo>
                <a:lnTo>
                  <a:pt x="330615" y="30850"/>
                </a:lnTo>
                <a:lnTo>
                  <a:pt x="367844" y="2553"/>
                </a:lnTo>
                <a:close/>
              </a:path>
            </a:pathLst>
          </a:custGeom>
        </p:spPr>
      </p:pic>
      <p:sp>
        <p:nvSpPr>
          <p:cNvPr id="14" name="Freeform: Shape 13">
            <a:extLst>
              <a:ext uri="{FF2B5EF4-FFF2-40B4-BE49-F238E27FC236}">
                <a16:creationId xmlns:a16="http://schemas.microsoft.com/office/drawing/2014/main" id="{2AD292BD-58D8-4261-AD54-80C939F13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4" name="Picture 3">
            <a:extLst>
              <a:ext uri="{FF2B5EF4-FFF2-40B4-BE49-F238E27FC236}">
                <a16:creationId xmlns:a16="http://schemas.microsoft.com/office/drawing/2014/main" id="{23B65BDF-1274-C760-CA5E-849EAB7C378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0000" l="0" r="100000"/>
                    </a14:imgEffect>
                  </a14:imgLayer>
                </a14:imgProps>
              </a:ext>
            </a:extLst>
          </a:blip>
          <a:srcRect t="1878" r="4" b="16911"/>
          <a:stretch/>
        </p:blipFill>
        <p:spPr>
          <a:xfrm>
            <a:off x="8991066" y="4009105"/>
            <a:ext cx="3200935" cy="2848897"/>
          </a:xfrm>
          <a:custGeom>
            <a:avLst/>
            <a:gdLst/>
            <a:ahLst/>
            <a:cxnLst/>
            <a:rect l="l" t="t" r="r" b="b"/>
            <a:pathLst>
              <a:path w="3200935" h="2848897">
                <a:moveTo>
                  <a:pt x="1822480" y="0"/>
                </a:moveTo>
                <a:lnTo>
                  <a:pt x="1858100" y="3339"/>
                </a:lnTo>
                <a:lnTo>
                  <a:pt x="1892611" y="12245"/>
                </a:lnTo>
                <a:lnTo>
                  <a:pt x="1926007" y="25604"/>
                </a:lnTo>
                <a:lnTo>
                  <a:pt x="1960514" y="42302"/>
                </a:lnTo>
                <a:lnTo>
                  <a:pt x="1992798" y="61227"/>
                </a:lnTo>
                <a:lnTo>
                  <a:pt x="2026194" y="81264"/>
                </a:lnTo>
                <a:lnTo>
                  <a:pt x="2059589" y="99075"/>
                </a:lnTo>
                <a:lnTo>
                  <a:pt x="2092985" y="116887"/>
                </a:lnTo>
                <a:lnTo>
                  <a:pt x="2125268" y="130245"/>
                </a:lnTo>
                <a:lnTo>
                  <a:pt x="2160890" y="139150"/>
                </a:lnTo>
                <a:lnTo>
                  <a:pt x="2195399" y="143604"/>
                </a:lnTo>
                <a:lnTo>
                  <a:pt x="2232134" y="143604"/>
                </a:lnTo>
                <a:lnTo>
                  <a:pt x="2269983" y="141378"/>
                </a:lnTo>
                <a:lnTo>
                  <a:pt x="2307831" y="136924"/>
                </a:lnTo>
                <a:lnTo>
                  <a:pt x="2345681" y="131359"/>
                </a:lnTo>
                <a:lnTo>
                  <a:pt x="2383529" y="126906"/>
                </a:lnTo>
                <a:lnTo>
                  <a:pt x="2421378" y="123565"/>
                </a:lnTo>
                <a:lnTo>
                  <a:pt x="2456999" y="124678"/>
                </a:lnTo>
                <a:lnTo>
                  <a:pt x="2491507" y="129132"/>
                </a:lnTo>
                <a:lnTo>
                  <a:pt x="2524903" y="139150"/>
                </a:lnTo>
                <a:lnTo>
                  <a:pt x="2552734" y="153622"/>
                </a:lnTo>
                <a:lnTo>
                  <a:pt x="2579449" y="172547"/>
                </a:lnTo>
                <a:lnTo>
                  <a:pt x="2602827" y="194811"/>
                </a:lnTo>
                <a:lnTo>
                  <a:pt x="2626204" y="220414"/>
                </a:lnTo>
                <a:lnTo>
                  <a:pt x="2647355" y="247131"/>
                </a:lnTo>
                <a:lnTo>
                  <a:pt x="2668506" y="274961"/>
                </a:lnTo>
                <a:lnTo>
                  <a:pt x="2689656" y="302791"/>
                </a:lnTo>
                <a:lnTo>
                  <a:pt x="2710806" y="329509"/>
                </a:lnTo>
                <a:lnTo>
                  <a:pt x="2733071" y="355112"/>
                </a:lnTo>
                <a:lnTo>
                  <a:pt x="2758675" y="377377"/>
                </a:lnTo>
                <a:lnTo>
                  <a:pt x="2783165" y="397415"/>
                </a:lnTo>
                <a:lnTo>
                  <a:pt x="2810995" y="412999"/>
                </a:lnTo>
                <a:lnTo>
                  <a:pt x="2841051" y="426357"/>
                </a:lnTo>
                <a:lnTo>
                  <a:pt x="2873333" y="437489"/>
                </a:lnTo>
                <a:lnTo>
                  <a:pt x="2906728" y="447507"/>
                </a:lnTo>
                <a:lnTo>
                  <a:pt x="2940124" y="456413"/>
                </a:lnTo>
                <a:lnTo>
                  <a:pt x="2974633" y="465320"/>
                </a:lnTo>
                <a:lnTo>
                  <a:pt x="3006916" y="475338"/>
                </a:lnTo>
                <a:lnTo>
                  <a:pt x="3039197" y="486470"/>
                </a:lnTo>
                <a:lnTo>
                  <a:pt x="3069254" y="499829"/>
                </a:lnTo>
                <a:lnTo>
                  <a:pt x="3095972" y="516527"/>
                </a:lnTo>
                <a:lnTo>
                  <a:pt x="3120463" y="536565"/>
                </a:lnTo>
                <a:lnTo>
                  <a:pt x="3140498" y="561055"/>
                </a:lnTo>
                <a:lnTo>
                  <a:pt x="3157197" y="587772"/>
                </a:lnTo>
                <a:lnTo>
                  <a:pt x="3170555" y="617827"/>
                </a:lnTo>
                <a:lnTo>
                  <a:pt x="3181687" y="650112"/>
                </a:lnTo>
                <a:lnTo>
                  <a:pt x="3191705" y="682393"/>
                </a:lnTo>
                <a:lnTo>
                  <a:pt x="3200612" y="716904"/>
                </a:lnTo>
                <a:lnTo>
                  <a:pt x="3200935" y="718115"/>
                </a:lnTo>
                <a:lnTo>
                  <a:pt x="3200935" y="2848897"/>
                </a:lnTo>
                <a:lnTo>
                  <a:pt x="413394" y="2848897"/>
                </a:lnTo>
                <a:lnTo>
                  <a:pt x="400932" y="2820857"/>
                </a:lnTo>
                <a:lnTo>
                  <a:pt x="385348" y="2793028"/>
                </a:lnTo>
                <a:lnTo>
                  <a:pt x="365311" y="2768537"/>
                </a:lnTo>
                <a:lnTo>
                  <a:pt x="343046" y="2742933"/>
                </a:lnTo>
                <a:lnTo>
                  <a:pt x="317443" y="2720669"/>
                </a:lnTo>
                <a:lnTo>
                  <a:pt x="289612" y="2699519"/>
                </a:lnTo>
                <a:lnTo>
                  <a:pt x="261783" y="2678368"/>
                </a:lnTo>
                <a:lnTo>
                  <a:pt x="233954" y="2657218"/>
                </a:lnTo>
                <a:lnTo>
                  <a:pt x="207237" y="2636065"/>
                </a:lnTo>
                <a:lnTo>
                  <a:pt x="181633" y="2612689"/>
                </a:lnTo>
                <a:lnTo>
                  <a:pt x="159370" y="2589312"/>
                </a:lnTo>
                <a:lnTo>
                  <a:pt x="140446" y="2562594"/>
                </a:lnTo>
                <a:lnTo>
                  <a:pt x="125974" y="2534764"/>
                </a:lnTo>
                <a:lnTo>
                  <a:pt x="115956" y="2501370"/>
                </a:lnTo>
                <a:lnTo>
                  <a:pt x="111502" y="2466860"/>
                </a:lnTo>
                <a:lnTo>
                  <a:pt x="110388" y="2431236"/>
                </a:lnTo>
                <a:lnTo>
                  <a:pt x="113728" y="2393388"/>
                </a:lnTo>
                <a:lnTo>
                  <a:pt x="118182" y="2355539"/>
                </a:lnTo>
                <a:lnTo>
                  <a:pt x="123747" y="2317690"/>
                </a:lnTo>
                <a:lnTo>
                  <a:pt x="128200" y="2279842"/>
                </a:lnTo>
                <a:lnTo>
                  <a:pt x="130428" y="2241992"/>
                </a:lnTo>
                <a:lnTo>
                  <a:pt x="130428" y="2205256"/>
                </a:lnTo>
                <a:lnTo>
                  <a:pt x="125974" y="2170747"/>
                </a:lnTo>
                <a:lnTo>
                  <a:pt x="117069" y="2136238"/>
                </a:lnTo>
                <a:lnTo>
                  <a:pt x="103710" y="2103954"/>
                </a:lnTo>
                <a:lnTo>
                  <a:pt x="87012" y="2070559"/>
                </a:lnTo>
                <a:lnTo>
                  <a:pt x="68088" y="2037163"/>
                </a:lnTo>
                <a:lnTo>
                  <a:pt x="48051" y="2003766"/>
                </a:lnTo>
                <a:lnTo>
                  <a:pt x="29127" y="1971483"/>
                </a:lnTo>
                <a:lnTo>
                  <a:pt x="12427" y="1936974"/>
                </a:lnTo>
                <a:lnTo>
                  <a:pt x="0" y="1905903"/>
                </a:lnTo>
                <a:lnTo>
                  <a:pt x="0" y="1760990"/>
                </a:lnTo>
                <a:lnTo>
                  <a:pt x="12427" y="1729918"/>
                </a:lnTo>
                <a:lnTo>
                  <a:pt x="29127" y="1695410"/>
                </a:lnTo>
                <a:lnTo>
                  <a:pt x="48051" y="1663126"/>
                </a:lnTo>
                <a:lnTo>
                  <a:pt x="68088" y="1629730"/>
                </a:lnTo>
                <a:lnTo>
                  <a:pt x="87012" y="1596334"/>
                </a:lnTo>
                <a:lnTo>
                  <a:pt x="103710" y="1562938"/>
                </a:lnTo>
                <a:lnTo>
                  <a:pt x="117069" y="1530654"/>
                </a:lnTo>
                <a:lnTo>
                  <a:pt x="125974" y="1496145"/>
                </a:lnTo>
                <a:lnTo>
                  <a:pt x="130428" y="1461636"/>
                </a:lnTo>
                <a:lnTo>
                  <a:pt x="130428" y="1424901"/>
                </a:lnTo>
                <a:lnTo>
                  <a:pt x="128200" y="1387052"/>
                </a:lnTo>
                <a:lnTo>
                  <a:pt x="123747" y="1349203"/>
                </a:lnTo>
                <a:lnTo>
                  <a:pt x="118182" y="1311353"/>
                </a:lnTo>
                <a:lnTo>
                  <a:pt x="113728" y="1273505"/>
                </a:lnTo>
                <a:lnTo>
                  <a:pt x="110388" y="1235657"/>
                </a:lnTo>
                <a:lnTo>
                  <a:pt x="111502" y="1200034"/>
                </a:lnTo>
                <a:lnTo>
                  <a:pt x="115956" y="1165525"/>
                </a:lnTo>
                <a:lnTo>
                  <a:pt x="125974" y="1132128"/>
                </a:lnTo>
                <a:lnTo>
                  <a:pt x="140446" y="1104298"/>
                </a:lnTo>
                <a:lnTo>
                  <a:pt x="159370" y="1077582"/>
                </a:lnTo>
                <a:lnTo>
                  <a:pt x="181633" y="1054204"/>
                </a:lnTo>
                <a:lnTo>
                  <a:pt x="207237" y="1030827"/>
                </a:lnTo>
                <a:lnTo>
                  <a:pt x="233954" y="1009676"/>
                </a:lnTo>
                <a:lnTo>
                  <a:pt x="261783" y="988524"/>
                </a:lnTo>
                <a:lnTo>
                  <a:pt x="289612" y="967374"/>
                </a:lnTo>
                <a:lnTo>
                  <a:pt x="317443" y="946223"/>
                </a:lnTo>
                <a:lnTo>
                  <a:pt x="343046" y="923960"/>
                </a:lnTo>
                <a:lnTo>
                  <a:pt x="365311" y="898356"/>
                </a:lnTo>
                <a:lnTo>
                  <a:pt x="385348" y="873865"/>
                </a:lnTo>
                <a:lnTo>
                  <a:pt x="400932" y="846035"/>
                </a:lnTo>
                <a:lnTo>
                  <a:pt x="414290" y="815980"/>
                </a:lnTo>
                <a:lnTo>
                  <a:pt x="425422" y="783695"/>
                </a:lnTo>
                <a:lnTo>
                  <a:pt x="435442" y="750298"/>
                </a:lnTo>
                <a:lnTo>
                  <a:pt x="444347" y="716904"/>
                </a:lnTo>
                <a:lnTo>
                  <a:pt x="453253" y="682393"/>
                </a:lnTo>
                <a:lnTo>
                  <a:pt x="463271" y="650112"/>
                </a:lnTo>
                <a:lnTo>
                  <a:pt x="474403" y="617827"/>
                </a:lnTo>
                <a:lnTo>
                  <a:pt x="487762" y="587772"/>
                </a:lnTo>
                <a:lnTo>
                  <a:pt x="504460" y="561055"/>
                </a:lnTo>
                <a:lnTo>
                  <a:pt x="524495" y="536565"/>
                </a:lnTo>
                <a:lnTo>
                  <a:pt x="548987" y="516527"/>
                </a:lnTo>
                <a:lnTo>
                  <a:pt x="575704" y="499829"/>
                </a:lnTo>
                <a:lnTo>
                  <a:pt x="605759" y="486470"/>
                </a:lnTo>
                <a:lnTo>
                  <a:pt x="638042" y="475338"/>
                </a:lnTo>
                <a:lnTo>
                  <a:pt x="670325" y="465320"/>
                </a:lnTo>
                <a:lnTo>
                  <a:pt x="704834" y="456413"/>
                </a:lnTo>
                <a:lnTo>
                  <a:pt x="738229" y="447507"/>
                </a:lnTo>
                <a:lnTo>
                  <a:pt x="771626" y="437489"/>
                </a:lnTo>
                <a:lnTo>
                  <a:pt x="803907" y="426357"/>
                </a:lnTo>
                <a:lnTo>
                  <a:pt x="833964" y="412999"/>
                </a:lnTo>
                <a:lnTo>
                  <a:pt x="861794" y="397415"/>
                </a:lnTo>
                <a:lnTo>
                  <a:pt x="886284" y="377377"/>
                </a:lnTo>
                <a:lnTo>
                  <a:pt x="911888" y="355112"/>
                </a:lnTo>
                <a:lnTo>
                  <a:pt x="934152" y="329509"/>
                </a:lnTo>
                <a:lnTo>
                  <a:pt x="955302" y="302791"/>
                </a:lnTo>
                <a:lnTo>
                  <a:pt x="976452" y="274961"/>
                </a:lnTo>
                <a:lnTo>
                  <a:pt x="997604" y="247131"/>
                </a:lnTo>
                <a:lnTo>
                  <a:pt x="1018754" y="220414"/>
                </a:lnTo>
                <a:lnTo>
                  <a:pt x="1042131" y="194811"/>
                </a:lnTo>
                <a:lnTo>
                  <a:pt x="1065507" y="172547"/>
                </a:lnTo>
                <a:lnTo>
                  <a:pt x="1092225" y="153622"/>
                </a:lnTo>
                <a:lnTo>
                  <a:pt x="1120055" y="139150"/>
                </a:lnTo>
                <a:lnTo>
                  <a:pt x="1153451" y="129132"/>
                </a:lnTo>
                <a:lnTo>
                  <a:pt x="1187961" y="124678"/>
                </a:lnTo>
                <a:lnTo>
                  <a:pt x="1223581" y="123565"/>
                </a:lnTo>
                <a:lnTo>
                  <a:pt x="1261429" y="126906"/>
                </a:lnTo>
                <a:lnTo>
                  <a:pt x="1299279" y="131359"/>
                </a:lnTo>
                <a:lnTo>
                  <a:pt x="1337128" y="136924"/>
                </a:lnTo>
                <a:lnTo>
                  <a:pt x="1374976" y="141378"/>
                </a:lnTo>
                <a:lnTo>
                  <a:pt x="1412824" y="143604"/>
                </a:lnTo>
                <a:lnTo>
                  <a:pt x="1449561" y="143604"/>
                </a:lnTo>
                <a:lnTo>
                  <a:pt x="1484069" y="139150"/>
                </a:lnTo>
                <a:lnTo>
                  <a:pt x="1518579" y="130245"/>
                </a:lnTo>
                <a:lnTo>
                  <a:pt x="1551974" y="116887"/>
                </a:lnTo>
                <a:lnTo>
                  <a:pt x="1585369" y="99075"/>
                </a:lnTo>
                <a:lnTo>
                  <a:pt x="1618765" y="81264"/>
                </a:lnTo>
                <a:lnTo>
                  <a:pt x="1652161" y="61227"/>
                </a:lnTo>
                <a:lnTo>
                  <a:pt x="1684444" y="42302"/>
                </a:lnTo>
                <a:lnTo>
                  <a:pt x="1718953" y="25604"/>
                </a:lnTo>
                <a:lnTo>
                  <a:pt x="1752349" y="12245"/>
                </a:lnTo>
                <a:lnTo>
                  <a:pt x="1786858" y="3339"/>
                </a:lnTo>
                <a:close/>
              </a:path>
            </a:pathLst>
          </a:custGeom>
        </p:spPr>
      </p:pic>
    </p:spTree>
    <p:extLst>
      <p:ext uri="{BB962C8B-B14F-4D97-AF65-F5344CB8AC3E}">
        <p14:creationId xmlns:p14="http://schemas.microsoft.com/office/powerpoint/2010/main" val="190730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C5AE433-5CDE-6BB5-F151-8BF3707214E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6AA83D-6B76-AA2D-DCA9-4D5189AC2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0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DC90E-AFA7-055E-E71D-8A6CC1BFB2E6}"/>
              </a:ext>
            </a:extLst>
          </p:cNvPr>
          <p:cNvSpPr>
            <a:spLocks noGrp="1"/>
          </p:cNvSpPr>
          <p:nvPr>
            <p:ph type="title"/>
          </p:nvPr>
        </p:nvSpPr>
        <p:spPr>
          <a:xfrm>
            <a:off x="887896" y="0"/>
            <a:ext cx="6461929" cy="1917518"/>
          </a:xfrm>
        </p:spPr>
        <p:txBody>
          <a:bodyPr anchor="ctr">
            <a:normAutofit/>
          </a:bodyPr>
          <a:lstStyle/>
          <a:p>
            <a:r>
              <a:rPr lang="en-US" dirty="0">
                <a:solidFill>
                  <a:schemeClr val="tx1"/>
                </a:solidFill>
              </a:rPr>
              <a:t>Self-Help: </a:t>
            </a:r>
            <a:r>
              <a:rPr lang="en-AU" sz="5400" b="1" dirty="0">
                <a:solidFill>
                  <a:schemeClr val="tx1"/>
                </a:solidFill>
              </a:rPr>
              <a:t>(pg.68)</a:t>
            </a:r>
            <a:br>
              <a:rPr lang="en-US" dirty="0">
                <a:solidFill>
                  <a:schemeClr val="tx1"/>
                </a:solidFill>
              </a:rPr>
            </a:br>
            <a:r>
              <a:rPr lang="en-US" sz="4400" dirty="0">
                <a:solidFill>
                  <a:schemeClr val="tx1"/>
                </a:solidFill>
              </a:rPr>
              <a:t>STRESS &amp; DIET</a:t>
            </a:r>
            <a:endParaRPr lang="en-US" dirty="0">
              <a:solidFill>
                <a:schemeClr val="tx1"/>
              </a:solidFill>
            </a:endParaRPr>
          </a:p>
        </p:txBody>
      </p:sp>
      <p:sp>
        <p:nvSpPr>
          <p:cNvPr id="3" name="Content Placeholder 2">
            <a:extLst>
              <a:ext uri="{FF2B5EF4-FFF2-40B4-BE49-F238E27FC236}">
                <a16:creationId xmlns:a16="http://schemas.microsoft.com/office/drawing/2014/main" id="{E1E44809-435E-289F-ABAD-69D3B663CA10}"/>
              </a:ext>
            </a:extLst>
          </p:cNvPr>
          <p:cNvSpPr>
            <a:spLocks noGrp="1"/>
          </p:cNvSpPr>
          <p:nvPr>
            <p:ph idx="1"/>
          </p:nvPr>
        </p:nvSpPr>
        <p:spPr>
          <a:xfrm>
            <a:off x="195910" y="1685277"/>
            <a:ext cx="8072845" cy="4647656"/>
          </a:xfrm>
        </p:spPr>
        <p:txBody>
          <a:bodyPr anchor="t">
            <a:noAutofit/>
          </a:bodyPr>
          <a:lstStyle/>
          <a:p>
            <a:pPr>
              <a:lnSpc>
                <a:spcPct val="100000"/>
              </a:lnSpc>
            </a:pPr>
            <a:r>
              <a:rPr lang="en-US" sz="1700" b="1">
                <a:solidFill>
                  <a:srgbClr val="7030A0"/>
                </a:solidFill>
              </a:rPr>
              <a:t>STRESS:</a:t>
            </a:r>
          </a:p>
          <a:p>
            <a:pPr lvl="1"/>
            <a:r>
              <a:rPr lang="en-AU" sz="1700">
                <a:solidFill>
                  <a:schemeClr val="tx1"/>
                </a:solidFill>
              </a:rPr>
              <a:t>This can trigger an outbreak of pimples as it causes the release of chemicals into the brain that can make oil glands release more oil onto the skin. </a:t>
            </a:r>
          </a:p>
          <a:p>
            <a:pPr lvl="1"/>
            <a:r>
              <a:rPr lang="en-AU" sz="1700">
                <a:solidFill>
                  <a:schemeClr val="tx1"/>
                </a:solidFill>
              </a:rPr>
              <a:t>This is why pimples seem to magically appear on stressful days, such as at the time of an exam or special date. </a:t>
            </a:r>
          </a:p>
          <a:p>
            <a:pPr lvl="1"/>
            <a:r>
              <a:rPr lang="en-AU" sz="1700">
                <a:solidFill>
                  <a:schemeClr val="tx1"/>
                </a:solidFill>
              </a:rPr>
              <a:t>While stress may be difficult to control, at least you know that the outbreak is due to stress, not a sign that the treatments do not work.</a:t>
            </a:r>
          </a:p>
          <a:p>
            <a:pPr lvl="1"/>
            <a:r>
              <a:rPr lang="en-AU" sz="1700">
                <a:solidFill>
                  <a:schemeClr val="tx1"/>
                </a:solidFill>
              </a:rPr>
              <a:t>Try to practice stress management techniques that work for you (e.g. exercise, journaling, meditation etc.)</a:t>
            </a:r>
          </a:p>
          <a:p>
            <a:pPr lvl="1">
              <a:lnSpc>
                <a:spcPct val="100000"/>
              </a:lnSpc>
            </a:pPr>
            <a:endParaRPr lang="en-US" sz="1700">
              <a:solidFill>
                <a:schemeClr val="tx1"/>
              </a:solidFill>
            </a:endParaRPr>
          </a:p>
          <a:p>
            <a:pPr>
              <a:lnSpc>
                <a:spcPct val="100000"/>
              </a:lnSpc>
            </a:pPr>
            <a:r>
              <a:rPr lang="en-US" sz="1700" b="1">
                <a:solidFill>
                  <a:srgbClr val="00B050"/>
                </a:solidFill>
              </a:rPr>
              <a:t>DIET:</a:t>
            </a:r>
          </a:p>
          <a:p>
            <a:pPr lvl="1"/>
            <a:r>
              <a:rPr lang="en-AU" sz="1700">
                <a:solidFill>
                  <a:schemeClr val="tx1"/>
                </a:solidFill>
              </a:rPr>
              <a:t>Many people think that lollies or chocolate cause pimples. </a:t>
            </a:r>
          </a:p>
          <a:p>
            <a:pPr lvl="1"/>
            <a:r>
              <a:rPr lang="en-AU" sz="1700">
                <a:solidFill>
                  <a:schemeClr val="tx1"/>
                </a:solidFill>
              </a:rPr>
              <a:t>Research has not shown any strong link, but some people find that it works this way for them, so if you notice that eating certain foods like chocolate cause pimples for you, try avoiding them.</a:t>
            </a:r>
            <a:endParaRPr lang="en-AU" sz="1700" dirty="0">
              <a:solidFill>
                <a:schemeClr val="tx1"/>
              </a:solidFill>
            </a:endParaRPr>
          </a:p>
        </p:txBody>
      </p:sp>
      <p:sp>
        <p:nvSpPr>
          <p:cNvPr id="12" name="Freeform: Shape 11">
            <a:extLst>
              <a:ext uri="{FF2B5EF4-FFF2-40B4-BE49-F238E27FC236}">
                <a16:creationId xmlns:a16="http://schemas.microsoft.com/office/drawing/2014/main" id="{2532B541-803A-A429-201A-7F9F0C43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14" name="Freeform: Shape 13">
            <a:extLst>
              <a:ext uri="{FF2B5EF4-FFF2-40B4-BE49-F238E27FC236}">
                <a16:creationId xmlns:a16="http://schemas.microsoft.com/office/drawing/2014/main" id="{040DD90B-E6B7-DD77-7A6E-4F0C0607B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6" name="Picture 5">
            <a:extLst>
              <a:ext uri="{FF2B5EF4-FFF2-40B4-BE49-F238E27FC236}">
                <a16:creationId xmlns:a16="http://schemas.microsoft.com/office/drawing/2014/main" id="{1714C1C8-2E04-358B-27C1-9FAE2DEC9B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 b="99733" l="111" r="99667">
                        <a14:foregroundMark x1="22222" y1="21067" x2="22222" y2="21067"/>
                        <a14:foregroundMark x1="39333" y1="8800" x2="39333" y2="8800"/>
                        <a14:foregroundMark x1="70889" y1="15600" x2="70889" y2="15600"/>
                        <a14:foregroundMark x1="83556" y1="33200" x2="83556" y2="33200"/>
                      </a14:backgroundRemoval>
                    </a14:imgEffect>
                  </a14:imgLayer>
                </a14:imgProps>
              </a:ext>
            </a:extLst>
          </a:blip>
          <a:stretch>
            <a:fillRect/>
          </a:stretch>
        </p:blipFill>
        <p:spPr>
          <a:xfrm>
            <a:off x="8885892" y="3858543"/>
            <a:ext cx="3664831" cy="3054026"/>
          </a:xfrm>
          <a:prstGeom prst="rect">
            <a:avLst/>
          </a:prstGeom>
        </p:spPr>
      </p:pic>
      <p:pic>
        <p:nvPicPr>
          <p:cNvPr id="7" name="Picture 6">
            <a:extLst>
              <a:ext uri="{FF2B5EF4-FFF2-40B4-BE49-F238E27FC236}">
                <a16:creationId xmlns:a16="http://schemas.microsoft.com/office/drawing/2014/main" id="{19BFB00D-B793-FC6F-9F22-25E1C9E836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11" b="100000" l="375" r="99875">
                        <a14:foregroundMark x1="13000" y1="45684" x2="13000" y2="45684"/>
                        <a14:foregroundMark x1="12000" y1="42105" x2="12000" y2="42105"/>
                        <a14:foregroundMark x1="12750" y1="51579" x2="12750" y2="51579"/>
                        <a14:foregroundMark x1="12125" y1="52000" x2="12125" y2="52000"/>
                        <a14:foregroundMark x1="13375" y1="48842" x2="13375" y2="48842"/>
                        <a14:foregroundMark x1="11000" y1="52000" x2="11000" y2="52000"/>
                        <a14:foregroundMark x1="38000" y1="43579" x2="40000" y2="32211"/>
                        <a14:foregroundMark x1="37625" y1="44842" x2="38125" y2="42947"/>
                        <a14:foregroundMark x1="11875" y1="42105" x2="14250" y2="51158"/>
                        <a14:foregroundMark x1="62000" y1="33895" x2="62000" y2="33895"/>
                      </a14:backgroundRemoval>
                    </a14:imgEffect>
                  </a14:imgLayer>
                </a14:imgProps>
              </a:ext>
            </a:extLst>
          </a:blip>
          <a:stretch>
            <a:fillRect/>
          </a:stretch>
        </p:blipFill>
        <p:spPr>
          <a:xfrm>
            <a:off x="7884695" y="61594"/>
            <a:ext cx="4382278" cy="2601978"/>
          </a:xfrm>
          <a:prstGeom prst="rect">
            <a:avLst/>
          </a:prstGeom>
        </p:spPr>
      </p:pic>
    </p:spTree>
    <p:extLst>
      <p:ext uri="{BB962C8B-B14F-4D97-AF65-F5344CB8AC3E}">
        <p14:creationId xmlns:p14="http://schemas.microsoft.com/office/powerpoint/2010/main" val="307946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F49958-0035-CC5C-4F2E-13C2B1D3F03A}"/>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E5FEFBF-80FA-B02B-6129-CBF2E80B8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B84C277F-1D6C-800F-00D4-9327569F7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759E6C92-5501-0567-7028-9FD241674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9D3BBF3-4E3F-C8E5-F084-34D2D3CB9F25}"/>
              </a:ext>
            </a:extLst>
          </p:cNvPr>
          <p:cNvSpPr>
            <a:spLocks noGrp="1"/>
          </p:cNvSpPr>
          <p:nvPr>
            <p:ph type="title"/>
          </p:nvPr>
        </p:nvSpPr>
        <p:spPr>
          <a:xfrm>
            <a:off x="8339328" y="457200"/>
            <a:ext cx="3090672" cy="1197864"/>
          </a:xfrm>
        </p:spPr>
        <p:txBody>
          <a:bodyPr anchor="b">
            <a:normAutofit fontScale="90000"/>
          </a:bodyPr>
          <a:lstStyle/>
          <a:p>
            <a:r>
              <a:rPr lang="en-US" sz="4400" dirty="0">
                <a:solidFill>
                  <a:schemeClr val="accent1"/>
                </a:solidFill>
              </a:rPr>
              <a:t>EXIT TICKET:</a:t>
            </a:r>
          </a:p>
        </p:txBody>
      </p:sp>
      <p:pic>
        <p:nvPicPr>
          <p:cNvPr id="1026" name="Picture 2" descr="Five Key Components Of Exit Tickets | by dem plates | Medium">
            <a:extLst>
              <a:ext uri="{FF2B5EF4-FFF2-40B4-BE49-F238E27FC236}">
                <a16:creationId xmlns:a16="http://schemas.microsoft.com/office/drawing/2014/main" id="{67677F3E-7171-D1F0-551E-3D7E14D6EA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8807512-BF5A-E7E5-3396-43419EF2056D}"/>
              </a:ext>
            </a:extLst>
          </p:cNvPr>
          <p:cNvSpPr>
            <a:spLocks noGrp="1"/>
          </p:cNvSpPr>
          <p:nvPr>
            <p:ph idx="1"/>
          </p:nvPr>
        </p:nvSpPr>
        <p:spPr>
          <a:xfrm>
            <a:off x="8339327" y="2176272"/>
            <a:ext cx="3678501" cy="4224528"/>
          </a:xfrm>
        </p:spPr>
        <p:txBody>
          <a:bodyPr>
            <a:normAutofit fontScale="92500" lnSpcReduction="20000"/>
          </a:bodyPr>
          <a:lstStyle/>
          <a:p>
            <a:pPr marL="0" indent="0">
              <a:buNone/>
            </a:pPr>
            <a:r>
              <a:rPr lang="en-US" sz="3200" dirty="0">
                <a:solidFill>
                  <a:schemeClr val="bg1"/>
                </a:solidFill>
              </a:rPr>
              <a:t>Turn to your partner and answer the question:</a:t>
            </a:r>
          </a:p>
          <a:p>
            <a:pPr marL="0" indent="0">
              <a:buNone/>
            </a:pPr>
            <a:endParaRPr lang="en-US" sz="3200" dirty="0">
              <a:solidFill>
                <a:schemeClr val="bg1"/>
              </a:solidFill>
            </a:endParaRPr>
          </a:p>
          <a:p>
            <a:pPr marL="0" indent="0" algn="ctr">
              <a:buNone/>
            </a:pPr>
            <a:r>
              <a:rPr lang="en-US" sz="3200" dirty="0">
                <a:solidFill>
                  <a:schemeClr val="bg1"/>
                </a:solidFill>
              </a:rPr>
              <a:t>DESCRIBE TWO PARTS OF THE FEMALE REPRODUCTIVE SYSTEM</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73783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57</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406429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EFF5-DA01-0358-3FC0-A28BABEFAA44}"/>
              </a:ext>
            </a:extLst>
          </p:cNvPr>
          <p:cNvSpPr>
            <a:spLocks noGrp="1"/>
          </p:cNvSpPr>
          <p:nvPr>
            <p:ph type="title"/>
          </p:nvPr>
        </p:nvSpPr>
        <p:spPr>
          <a:xfrm>
            <a:off x="4500020" y="382385"/>
            <a:ext cx="7031045" cy="1492132"/>
          </a:xfrm>
        </p:spPr>
        <p:txBody>
          <a:bodyPr>
            <a:normAutofit/>
          </a:bodyPr>
          <a:lstStyle/>
          <a:p>
            <a:r>
              <a:rPr lang="en-US" sz="4300" dirty="0"/>
              <a:t>Ovulation &amp; Menstrual Cycle review:</a:t>
            </a:r>
          </a:p>
        </p:txBody>
      </p:sp>
      <p:pic>
        <p:nvPicPr>
          <p:cNvPr id="5" name="Picture 4" descr="3D render of cells">
            <a:extLst>
              <a:ext uri="{FF2B5EF4-FFF2-40B4-BE49-F238E27FC236}">
                <a16:creationId xmlns:a16="http://schemas.microsoft.com/office/drawing/2014/main" id="{C92FEDAB-74B9-8F8F-06F3-7735BE68F80A}"/>
              </a:ext>
            </a:extLst>
          </p:cNvPr>
          <p:cNvPicPr>
            <a:picLocks noChangeAspect="1"/>
          </p:cNvPicPr>
          <p:nvPr/>
        </p:nvPicPr>
        <p:blipFill rotWithShape="1">
          <a:blip r:embed="rId3"/>
          <a:srcRect l="30533" r="35640" b="-1"/>
          <a:stretch/>
        </p:blipFill>
        <p:spPr>
          <a:xfrm>
            <a:off x="688434" y="-9525"/>
            <a:ext cx="3434115"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3" name="Content Placeholder 2">
            <a:extLst>
              <a:ext uri="{FF2B5EF4-FFF2-40B4-BE49-F238E27FC236}">
                <a16:creationId xmlns:a16="http://schemas.microsoft.com/office/drawing/2014/main" id="{2B3AD4CF-8122-CFDD-D0E2-D215F863F01B}"/>
              </a:ext>
            </a:extLst>
          </p:cNvPr>
          <p:cNvSpPr>
            <a:spLocks noGrp="1"/>
          </p:cNvSpPr>
          <p:nvPr>
            <p:ph idx="1"/>
          </p:nvPr>
        </p:nvSpPr>
        <p:spPr>
          <a:xfrm>
            <a:off x="4311447" y="2253340"/>
            <a:ext cx="7408190" cy="4029894"/>
          </a:xfrm>
        </p:spPr>
        <p:txBody>
          <a:bodyPr>
            <a:normAutofit/>
          </a:bodyPr>
          <a:lstStyle/>
          <a:p>
            <a:pPr>
              <a:lnSpc>
                <a:spcPct val="100000"/>
              </a:lnSpc>
            </a:pPr>
            <a:r>
              <a:rPr lang="en-US" sz="1800" dirty="0"/>
              <a:t>Hormones tell the ovaries to start releasing ova (</a:t>
            </a:r>
            <a:r>
              <a:rPr lang="en-US" sz="1800" dirty="0" err="1"/>
              <a:t>a.k.a</a:t>
            </a:r>
            <a:r>
              <a:rPr lang="en-US" sz="1800" dirty="0"/>
              <a:t> eggs. Singular = ovum, plural = ova).</a:t>
            </a:r>
          </a:p>
          <a:p>
            <a:pPr>
              <a:lnSpc>
                <a:spcPct val="100000"/>
              </a:lnSpc>
            </a:pPr>
            <a:r>
              <a:rPr lang="en-US" sz="1800" dirty="0"/>
              <a:t>One egg is released from one ovary each month. </a:t>
            </a:r>
          </a:p>
          <a:p>
            <a:pPr>
              <a:lnSpc>
                <a:spcPct val="100000"/>
              </a:lnSpc>
            </a:pPr>
            <a:r>
              <a:rPr lang="en-US" sz="1800" dirty="0"/>
              <a:t>The egg travels through the fallopian tube into the uterus. </a:t>
            </a:r>
          </a:p>
          <a:p>
            <a:pPr>
              <a:lnSpc>
                <a:spcPct val="100000"/>
              </a:lnSpc>
            </a:pPr>
            <a:r>
              <a:rPr lang="en-US" sz="1800" dirty="0"/>
              <a:t>In the uterus the endometrium develops a rich blood supply to support a developing baby.</a:t>
            </a:r>
          </a:p>
          <a:p>
            <a:pPr>
              <a:lnSpc>
                <a:spcPct val="100000"/>
              </a:lnSpc>
            </a:pPr>
            <a:r>
              <a:rPr lang="en-US" sz="1800" dirty="0"/>
              <a:t>If it is not fertilised by a sperm, then the endometrium leaves the body, through the vagina, through the process of menstruation (</a:t>
            </a:r>
            <a:r>
              <a:rPr lang="en-US" sz="1800" dirty="0" err="1"/>
              <a:t>a.k.a</a:t>
            </a:r>
            <a:r>
              <a:rPr lang="en-US" sz="1800" dirty="0"/>
              <a:t> period).</a:t>
            </a:r>
          </a:p>
          <a:p>
            <a:pPr>
              <a:lnSpc>
                <a:spcPct val="100000"/>
              </a:lnSpc>
            </a:pPr>
            <a:r>
              <a:rPr lang="en-US" sz="1800" dirty="0"/>
              <a:t>This cycle is called the menstrual cycle and repeats, on average, every 28 days.</a:t>
            </a:r>
          </a:p>
          <a:p>
            <a:pPr>
              <a:lnSpc>
                <a:spcPct val="100000"/>
              </a:lnSpc>
            </a:pPr>
            <a:r>
              <a:rPr lang="en-US" sz="1800" dirty="0"/>
              <a:t>If the egg is fertilised, then it implants into the uterus and a baby will develop. </a:t>
            </a:r>
          </a:p>
          <a:p>
            <a:pPr>
              <a:lnSpc>
                <a:spcPct val="100000"/>
              </a:lnSpc>
            </a:pPr>
            <a:endParaRPr lang="en-US" sz="1600"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6981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03917E-C9AB-8C81-1C53-2D282FD46DB4}"/>
            </a:ext>
          </a:extLst>
        </p:cNvPr>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06259E40-DF78-81DF-E59C-B9DEC7F04882}"/>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15CB2C97-4F8A-6FBD-E016-ED568C7B6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35921B-49F9-4123-3F11-939524C0DE23}"/>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7D33FD9A-0FE8-B4FB-640D-F78C7C9431FC}"/>
              </a:ext>
            </a:extLst>
          </p:cNvPr>
          <p:cNvSpPr>
            <a:spLocks noGrp="1"/>
          </p:cNvSpPr>
          <p:nvPr>
            <p:ph idx="1"/>
          </p:nvPr>
        </p:nvSpPr>
        <p:spPr>
          <a:xfrm>
            <a:off x="1251678" y="1616149"/>
            <a:ext cx="10678052" cy="4984676"/>
          </a:xfrm>
        </p:spPr>
        <p:txBody>
          <a:bodyPr>
            <a:normAutofit/>
          </a:bodyPr>
          <a:lstStyle/>
          <a:p>
            <a:r>
              <a:rPr lang="en-US" dirty="0"/>
              <a:t>At the front of your books is your glossary. Turn to your glossary and add the following words and their definitions:</a:t>
            </a:r>
          </a:p>
          <a:p>
            <a:endParaRPr lang="en-US" dirty="0"/>
          </a:p>
          <a:p>
            <a:r>
              <a:rPr lang="en-US" b="1" i="1" dirty="0"/>
              <a:t>Premenstrual Syndrome (PMS)</a:t>
            </a:r>
          </a:p>
          <a:p>
            <a:pPr lvl="1"/>
            <a:r>
              <a:rPr lang="en-US" dirty="0"/>
              <a:t>A set of physical, emotional and behavioural symptoms that occur in the 1-2 before menstruation. </a:t>
            </a:r>
          </a:p>
          <a:p>
            <a:pPr lvl="1"/>
            <a:r>
              <a:rPr lang="en-US" dirty="0"/>
              <a:t>Symptoms typically begin in the 5 days before menstruation and end within 4 days after the bleeding starts.</a:t>
            </a:r>
          </a:p>
        </p:txBody>
      </p:sp>
    </p:spTree>
    <p:extLst>
      <p:ext uri="{BB962C8B-B14F-4D97-AF65-F5344CB8AC3E}">
        <p14:creationId xmlns:p14="http://schemas.microsoft.com/office/powerpoint/2010/main" val="33886888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82DF-C632-39FA-3260-60F7205FCB5E}"/>
              </a:ext>
            </a:extLst>
          </p:cNvPr>
          <p:cNvSpPr>
            <a:spLocks noGrp="1"/>
          </p:cNvSpPr>
          <p:nvPr>
            <p:ph type="title"/>
          </p:nvPr>
        </p:nvSpPr>
        <p:spPr/>
        <p:txBody>
          <a:bodyPr/>
          <a:lstStyle/>
          <a:p>
            <a:r>
              <a:rPr lang="en-US" dirty="0"/>
              <a:t>PMS &amp; Period Symptoms </a:t>
            </a:r>
            <a:r>
              <a:rPr lang="en-AU" sz="4800" b="1" dirty="0">
                <a:solidFill>
                  <a:schemeClr val="tx1"/>
                </a:solidFill>
              </a:rPr>
              <a:t>(pg.58)</a:t>
            </a:r>
            <a:endParaRPr lang="en-US" dirty="0"/>
          </a:p>
        </p:txBody>
      </p:sp>
      <p:sp>
        <p:nvSpPr>
          <p:cNvPr id="3" name="Content Placeholder 2">
            <a:extLst>
              <a:ext uri="{FF2B5EF4-FFF2-40B4-BE49-F238E27FC236}">
                <a16:creationId xmlns:a16="http://schemas.microsoft.com/office/drawing/2014/main" id="{E074D2A8-713E-9EC9-1071-57DD5A4D0415}"/>
              </a:ext>
            </a:extLst>
          </p:cNvPr>
          <p:cNvSpPr>
            <a:spLocks noGrp="1"/>
          </p:cNvSpPr>
          <p:nvPr>
            <p:ph idx="1"/>
          </p:nvPr>
        </p:nvSpPr>
        <p:spPr>
          <a:xfrm>
            <a:off x="1251678" y="1874518"/>
            <a:ext cx="10178322" cy="4601098"/>
          </a:xfrm>
        </p:spPr>
        <p:txBody>
          <a:bodyPr>
            <a:normAutofit/>
          </a:bodyPr>
          <a:lstStyle/>
          <a:p>
            <a:r>
              <a:rPr lang="en-US" dirty="0"/>
              <a:t>As mentioned, no two people are the same and no two females will have exactly the same experience with their period. </a:t>
            </a:r>
          </a:p>
          <a:p>
            <a:endParaRPr lang="en-US" dirty="0"/>
          </a:p>
          <a:p>
            <a:r>
              <a:rPr lang="en-US" dirty="0"/>
              <a:t>There are some signs and symptoms that may occur before or during a girl's period.</a:t>
            </a:r>
          </a:p>
          <a:p>
            <a:endParaRPr lang="en-US" dirty="0"/>
          </a:p>
          <a:p>
            <a:r>
              <a:rPr lang="en-US" dirty="0"/>
              <a:t>Premenstrual Syndrome, also known as PMS, is a set of physical, emotional and behavioural symptoms that occur during the last week of the luteal phase (1-2 weeks before menstruation). PMS can also be referred to as PMT, or Premenstrual Tension.</a:t>
            </a:r>
          </a:p>
          <a:p>
            <a:pPr marL="0" indent="0">
              <a:buNone/>
            </a:pPr>
            <a:endParaRPr lang="en-US" dirty="0"/>
          </a:p>
          <a:p>
            <a:r>
              <a:rPr lang="en-US" dirty="0"/>
              <a:t>PMS symptoms typically start in the 5 days before menstruation begins and ends within 4 days of the bleeding starting. </a:t>
            </a:r>
          </a:p>
        </p:txBody>
      </p:sp>
    </p:spTree>
    <p:extLst>
      <p:ext uri="{BB962C8B-B14F-4D97-AF65-F5344CB8AC3E}">
        <p14:creationId xmlns:p14="http://schemas.microsoft.com/office/powerpoint/2010/main" val="290594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8E95-548C-DD14-276B-F3ECF89893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F9CE9-E9FB-249F-2A83-201C5113CF7E}"/>
              </a:ext>
            </a:extLst>
          </p:cNvPr>
          <p:cNvSpPr>
            <a:spLocks noGrp="1"/>
          </p:cNvSpPr>
          <p:nvPr>
            <p:ph type="title"/>
          </p:nvPr>
        </p:nvSpPr>
        <p:spPr/>
        <p:txBody>
          <a:bodyPr/>
          <a:lstStyle/>
          <a:p>
            <a:r>
              <a:rPr lang="en-US" dirty="0"/>
              <a:t>Activity 1a: </a:t>
            </a:r>
            <a:br>
              <a:rPr lang="en-US" dirty="0"/>
            </a:br>
            <a:r>
              <a:rPr lang="en-US" dirty="0"/>
              <a:t>PMS &amp; Period Symptoms </a:t>
            </a:r>
            <a:r>
              <a:rPr lang="en-AU" sz="4800" b="1" dirty="0">
                <a:solidFill>
                  <a:schemeClr val="tx1"/>
                </a:solidFill>
              </a:rPr>
              <a:t>(pg.58)</a:t>
            </a:r>
            <a:endParaRPr lang="en-US" dirty="0"/>
          </a:p>
        </p:txBody>
      </p:sp>
      <p:sp>
        <p:nvSpPr>
          <p:cNvPr id="3" name="Content Placeholder 2">
            <a:extLst>
              <a:ext uri="{FF2B5EF4-FFF2-40B4-BE49-F238E27FC236}">
                <a16:creationId xmlns:a16="http://schemas.microsoft.com/office/drawing/2014/main" id="{ECCDBF50-2FA6-8653-5FB2-844D831436D4}"/>
              </a:ext>
            </a:extLst>
          </p:cNvPr>
          <p:cNvSpPr>
            <a:spLocks noGrp="1"/>
          </p:cNvSpPr>
          <p:nvPr>
            <p:ph idx="1"/>
          </p:nvPr>
        </p:nvSpPr>
        <p:spPr>
          <a:xfrm>
            <a:off x="1251678" y="2286000"/>
            <a:ext cx="10178322" cy="1750423"/>
          </a:xfrm>
        </p:spPr>
        <p:txBody>
          <a:bodyPr>
            <a:normAutofit fontScale="92500" lnSpcReduction="20000"/>
          </a:bodyPr>
          <a:lstStyle/>
          <a:p>
            <a:r>
              <a:rPr lang="en-US" dirty="0"/>
              <a:t>If PMS symptoms can be physical, emotional and behavioural… what could they be?</a:t>
            </a:r>
          </a:p>
          <a:p>
            <a:r>
              <a:rPr lang="en-US" b="1" u="sng" dirty="0">
                <a:solidFill>
                  <a:schemeClr val="tx1"/>
                </a:solidFill>
              </a:rPr>
              <a:t>One minute </a:t>
            </a:r>
            <a:r>
              <a:rPr lang="en-US" u="sng" dirty="0"/>
              <a:t>to discuss: what symptoms a female may experience during her menstrual cycle?</a:t>
            </a:r>
          </a:p>
          <a:p>
            <a:endParaRPr lang="en-US" dirty="0"/>
          </a:p>
          <a:p>
            <a:r>
              <a:rPr lang="en-US" dirty="0"/>
              <a:t>Examples of PMS symptoms and period symptoms </a:t>
            </a:r>
            <a:br>
              <a:rPr lang="en-US" dirty="0"/>
            </a:br>
            <a:r>
              <a:rPr lang="en-US" dirty="0"/>
              <a:t>include:</a:t>
            </a:r>
          </a:p>
          <a:p>
            <a:pPr marL="0" indent="0">
              <a:buNone/>
            </a:pPr>
            <a:endParaRPr lang="en-US" dirty="0"/>
          </a:p>
        </p:txBody>
      </p:sp>
      <p:sp>
        <p:nvSpPr>
          <p:cNvPr id="4" name="TextBox 3">
            <a:extLst>
              <a:ext uri="{FF2B5EF4-FFF2-40B4-BE49-F238E27FC236}">
                <a16:creationId xmlns:a16="http://schemas.microsoft.com/office/drawing/2014/main" id="{94AE3B15-1393-5F94-E6F9-45CFCBF243CE}"/>
              </a:ext>
            </a:extLst>
          </p:cNvPr>
          <p:cNvSpPr txBox="1"/>
          <p:nvPr/>
        </p:nvSpPr>
        <p:spPr>
          <a:xfrm>
            <a:off x="1933303" y="4036423"/>
            <a:ext cx="451974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Cramps</a:t>
            </a:r>
          </a:p>
          <a:p>
            <a:pPr marL="285750" indent="-285750">
              <a:buFont typeface="Arial" panose="020B0604020202020204" pitchFamily="34" charset="0"/>
              <a:buChar char="•"/>
            </a:pPr>
            <a:r>
              <a:rPr lang="en-US" dirty="0"/>
              <a:t>Bloating </a:t>
            </a:r>
          </a:p>
          <a:p>
            <a:pPr marL="285750" indent="-285750">
              <a:buFont typeface="Arial" panose="020B0604020202020204" pitchFamily="34" charset="0"/>
              <a:buChar char="•"/>
            </a:pPr>
            <a:r>
              <a:rPr lang="en-US" dirty="0"/>
              <a:t>Acne/pimple breakouts</a:t>
            </a:r>
          </a:p>
          <a:p>
            <a:pPr marL="285750" indent="-285750">
              <a:buFont typeface="Arial" panose="020B0604020202020204" pitchFamily="34" charset="0"/>
              <a:buChar char="•"/>
            </a:pPr>
            <a:r>
              <a:rPr lang="en-US" dirty="0"/>
              <a:t>Breast tenderness</a:t>
            </a:r>
          </a:p>
          <a:p>
            <a:pPr marL="285750" indent="-285750">
              <a:buFont typeface="Arial" panose="020B0604020202020204" pitchFamily="34" charset="0"/>
              <a:buChar char="•"/>
            </a:pPr>
            <a:r>
              <a:rPr lang="en-US" dirty="0"/>
              <a:t>Headaches</a:t>
            </a:r>
          </a:p>
          <a:p>
            <a:pPr marL="285750" indent="-285750">
              <a:buFont typeface="Arial" panose="020B0604020202020204" pitchFamily="34" charset="0"/>
              <a:buChar char="•"/>
            </a:pPr>
            <a:r>
              <a:rPr lang="en-US" dirty="0"/>
              <a:t>Mood swings</a:t>
            </a:r>
          </a:p>
          <a:p>
            <a:pPr marL="285750" indent="-285750">
              <a:buFont typeface="Arial" panose="020B0604020202020204" pitchFamily="34" charset="0"/>
              <a:buChar char="•"/>
            </a:pPr>
            <a:r>
              <a:rPr lang="en-US" dirty="0"/>
              <a:t>Feeling more irritable, upset or anxious</a:t>
            </a:r>
          </a:p>
          <a:p>
            <a:pPr marL="285750" indent="-285750">
              <a:buFont typeface="Arial" panose="020B0604020202020204" pitchFamily="34" charset="0"/>
              <a:buChar char="•"/>
            </a:pPr>
            <a:r>
              <a:rPr lang="en-US" dirty="0"/>
              <a:t>Tiredness or trouble sleeping</a:t>
            </a:r>
          </a:p>
          <a:p>
            <a:pPr marL="285750" indent="-285750">
              <a:buFont typeface="Arial" panose="020B0604020202020204" pitchFamily="34" charset="0"/>
              <a:buChar char="•"/>
            </a:pPr>
            <a:r>
              <a:rPr lang="en-US" dirty="0"/>
              <a:t>Appetite changes</a:t>
            </a:r>
          </a:p>
        </p:txBody>
      </p:sp>
      <p:sp>
        <p:nvSpPr>
          <p:cNvPr id="6" name="Folded Corner 5">
            <a:extLst>
              <a:ext uri="{FF2B5EF4-FFF2-40B4-BE49-F238E27FC236}">
                <a16:creationId xmlns:a16="http://schemas.microsoft.com/office/drawing/2014/main" id="{1FE99932-CAE5-B1D9-86FB-058AE55D4525}"/>
              </a:ext>
            </a:extLst>
          </p:cNvPr>
          <p:cNvSpPr/>
          <p:nvPr/>
        </p:nvSpPr>
        <p:spPr>
          <a:xfrm>
            <a:off x="7471954" y="3148149"/>
            <a:ext cx="4284617" cy="347359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BDBEE0-B4FE-FD4D-0833-687D10B48C49}"/>
              </a:ext>
            </a:extLst>
          </p:cNvPr>
          <p:cNvSpPr txBox="1"/>
          <p:nvPr/>
        </p:nvSpPr>
        <p:spPr>
          <a:xfrm>
            <a:off x="7576457" y="3304903"/>
            <a:ext cx="4127863" cy="3139321"/>
          </a:xfrm>
          <a:prstGeom prst="rect">
            <a:avLst/>
          </a:prstGeom>
          <a:noFill/>
        </p:spPr>
        <p:txBody>
          <a:bodyPr wrap="square" rtlCol="0">
            <a:spAutoFit/>
          </a:bodyPr>
          <a:lstStyle/>
          <a:p>
            <a:r>
              <a:rPr lang="en-US" dirty="0"/>
              <a:t>Ways to manage the symptoms include:</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Eat well </a:t>
            </a:r>
          </a:p>
          <a:p>
            <a:pPr marL="285750" indent="-285750">
              <a:buFont typeface="Arial" panose="020B0604020202020204" pitchFamily="34" charset="0"/>
              <a:buChar char="•"/>
            </a:pPr>
            <a:r>
              <a:rPr lang="en-US" dirty="0"/>
              <a:t>Get enough sleep</a:t>
            </a:r>
          </a:p>
          <a:p>
            <a:pPr marL="285750" indent="-285750">
              <a:buFont typeface="Arial" panose="020B0604020202020204" pitchFamily="34" charset="0"/>
              <a:buChar char="•"/>
            </a:pPr>
            <a:r>
              <a:rPr lang="en-US" dirty="0"/>
              <a:t>Stress reduction techniques</a:t>
            </a:r>
          </a:p>
          <a:p>
            <a:pPr marL="285750" indent="-285750">
              <a:buFont typeface="Arial" panose="020B0604020202020204" pitchFamily="34" charset="0"/>
              <a:buChar char="•"/>
            </a:pPr>
            <a:r>
              <a:rPr lang="en-US" dirty="0"/>
              <a:t>Pain medication (Panadol, </a:t>
            </a:r>
            <a:r>
              <a:rPr lang="en-US" dirty="0" err="1"/>
              <a:t>nurofen</a:t>
            </a:r>
            <a:r>
              <a:rPr lang="en-US" dirty="0"/>
              <a:t> etc.)</a:t>
            </a:r>
          </a:p>
          <a:p>
            <a:pPr marL="285750" indent="-285750">
              <a:buFont typeface="Arial" panose="020B0604020202020204" pitchFamily="34" charset="0"/>
              <a:buChar char="•"/>
            </a:pPr>
            <a:r>
              <a:rPr lang="en-US" dirty="0"/>
              <a:t>Heat pack</a:t>
            </a:r>
          </a:p>
          <a:p>
            <a:endParaRPr lang="en-US" dirty="0"/>
          </a:p>
          <a:p>
            <a:r>
              <a:rPr lang="en-US" dirty="0"/>
              <a:t>Keeping a diary of symptoms may also be beneficial to keep track of feelings and if things change. </a:t>
            </a:r>
          </a:p>
        </p:txBody>
      </p:sp>
    </p:spTree>
    <p:extLst>
      <p:ext uri="{BB962C8B-B14F-4D97-AF65-F5344CB8AC3E}">
        <p14:creationId xmlns:p14="http://schemas.microsoft.com/office/powerpoint/2010/main" val="15562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p:cTn id="1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800" decel="100000"/>
                                        <p:tgtEl>
                                          <p:spTgt spid="7"/>
                                        </p:tgtEl>
                                      </p:cBhvr>
                                    </p:animEffect>
                                    <p:anim calcmode="lin" valueType="num">
                                      <p:cBhvr>
                                        <p:cTn id="20" dur="800" decel="100000" fill="hold"/>
                                        <p:tgtEl>
                                          <p:spTgt spid="7"/>
                                        </p:tgtEl>
                                        <p:attrNameLst>
                                          <p:attrName>style.rotation</p:attrName>
                                        </p:attrNameLst>
                                      </p:cBhvr>
                                      <p:tavLst>
                                        <p:tav tm="0">
                                          <p:val>
                                            <p:fltVal val="-90"/>
                                          </p:val>
                                        </p:tav>
                                        <p:tav tm="100000">
                                          <p:val>
                                            <p:fltVal val="0"/>
                                          </p:val>
                                        </p:tav>
                                      </p:tavLst>
                                    </p:anim>
                                    <p:anim calcmode="lin" valueType="num">
                                      <p:cBhvr>
                                        <p:cTn id="21" dur="800" decel="100000" fill="hold"/>
                                        <p:tgtEl>
                                          <p:spTgt spid="7"/>
                                        </p:tgtEl>
                                        <p:attrNameLst>
                                          <p:attrName>ppt_x</p:attrName>
                                        </p:attrNameLst>
                                      </p:cBhvr>
                                      <p:tavLst>
                                        <p:tav tm="0">
                                          <p:val>
                                            <p:strVal val="#ppt_x+0.4"/>
                                          </p:val>
                                        </p:tav>
                                        <p:tav tm="100000">
                                          <p:val>
                                            <p:strVal val="#ppt_x-0.05"/>
                                          </p:val>
                                        </p:tav>
                                      </p:tavLst>
                                    </p:anim>
                                    <p:anim calcmode="lin" valueType="num">
                                      <p:cBhvr>
                                        <p:cTn id="22" dur="800" decel="100000" fill="hold"/>
                                        <p:tgtEl>
                                          <p:spTgt spid="7"/>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5" presetID="3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800" decel="100000"/>
                                        <p:tgtEl>
                                          <p:spTgt spid="6"/>
                                        </p:tgtEl>
                                      </p:cBhvr>
                                    </p:animEffect>
                                    <p:anim calcmode="lin" valueType="num">
                                      <p:cBhvr>
                                        <p:cTn id="28" dur="800" decel="100000" fill="hold"/>
                                        <p:tgtEl>
                                          <p:spTgt spid="6"/>
                                        </p:tgtEl>
                                        <p:attrNameLst>
                                          <p:attrName>style.rotation</p:attrName>
                                        </p:attrNameLst>
                                      </p:cBhvr>
                                      <p:tavLst>
                                        <p:tav tm="0">
                                          <p:val>
                                            <p:fltVal val="-90"/>
                                          </p:val>
                                        </p:tav>
                                        <p:tav tm="100000">
                                          <p:val>
                                            <p:fltVal val="0"/>
                                          </p:val>
                                        </p:tav>
                                      </p:tavLst>
                                    </p:anim>
                                    <p:anim calcmode="lin" valueType="num">
                                      <p:cBhvr>
                                        <p:cTn id="29" dur="800" decel="100000" fill="hold"/>
                                        <p:tgtEl>
                                          <p:spTgt spid="6"/>
                                        </p:tgtEl>
                                        <p:attrNameLst>
                                          <p:attrName>ppt_x</p:attrName>
                                        </p:attrNameLst>
                                      </p:cBhvr>
                                      <p:tavLst>
                                        <p:tav tm="0">
                                          <p:val>
                                            <p:strVal val="#ppt_x+0.4"/>
                                          </p:val>
                                        </p:tav>
                                        <p:tav tm="100000">
                                          <p:val>
                                            <p:strVal val="#ppt_x-0.05"/>
                                          </p:val>
                                        </p:tav>
                                      </p:tavLst>
                                    </p:anim>
                                    <p:anim calcmode="lin" valueType="num">
                                      <p:cBhvr>
                                        <p:cTn id="30" dur="800" decel="100000" fill="hold"/>
                                        <p:tgtEl>
                                          <p:spTgt spid="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656C0-F301-4AD1-7FC9-1012B724860D}"/>
              </a:ext>
            </a:extLst>
          </p:cNvPr>
          <p:cNvSpPr>
            <a:spLocks noGrp="1"/>
          </p:cNvSpPr>
          <p:nvPr>
            <p:ph type="title"/>
          </p:nvPr>
        </p:nvSpPr>
        <p:spPr>
          <a:xfrm>
            <a:off x="1659061" y="4767791"/>
            <a:ext cx="9031484" cy="1949312"/>
          </a:xfrm>
        </p:spPr>
        <p:txBody>
          <a:bodyPr vert="horz" lIns="91440" tIns="45720" rIns="91440" bIns="45720" rtlCol="0" anchor="b">
            <a:normAutofit/>
          </a:bodyPr>
          <a:lstStyle/>
          <a:p>
            <a:pPr algn="ctr"/>
            <a:r>
              <a:rPr lang="en-US" sz="8000" spc="800" dirty="0"/>
              <a:t>BONUS QUESTION!</a:t>
            </a:r>
          </a:p>
        </p:txBody>
      </p:sp>
      <p:sp>
        <p:nvSpPr>
          <p:cNvPr id="3" name="Content Placeholder 2">
            <a:extLst>
              <a:ext uri="{FF2B5EF4-FFF2-40B4-BE49-F238E27FC236}">
                <a16:creationId xmlns:a16="http://schemas.microsoft.com/office/drawing/2014/main" id="{49B3CDDF-825A-315D-24E3-B1A441EF8CDF}"/>
              </a:ext>
            </a:extLst>
          </p:cNvPr>
          <p:cNvSpPr>
            <a:spLocks noGrp="1"/>
          </p:cNvSpPr>
          <p:nvPr>
            <p:ph idx="1"/>
          </p:nvPr>
        </p:nvSpPr>
        <p:spPr>
          <a:xfrm>
            <a:off x="457199" y="186934"/>
            <a:ext cx="11207931" cy="1504549"/>
          </a:xfrm>
        </p:spPr>
        <p:txBody>
          <a:bodyPr vert="horz" lIns="91440" tIns="45720" rIns="91440" bIns="45720" rtlCol="0" anchor="ctr">
            <a:noAutofit/>
          </a:bodyPr>
          <a:lstStyle/>
          <a:p>
            <a:pPr marL="0" indent="0" algn="ctr">
              <a:lnSpc>
                <a:spcPct val="90000"/>
              </a:lnSpc>
              <a:buNone/>
            </a:pPr>
            <a:r>
              <a:rPr lang="en-US" sz="2800" b="1" cap="all" spc="400" dirty="0">
                <a:solidFill>
                  <a:srgbClr val="2A1A00"/>
                </a:solidFill>
              </a:rPr>
              <a:t>Q: Why is it important for MALES to ALSO be aware of the menstrual cycle, menstruation and PMS?</a:t>
            </a:r>
          </a:p>
        </p:txBody>
      </p:sp>
      <p:sp>
        <p:nvSpPr>
          <p:cNvPr id="4" name="TextBox 3">
            <a:extLst>
              <a:ext uri="{FF2B5EF4-FFF2-40B4-BE49-F238E27FC236}">
                <a16:creationId xmlns:a16="http://schemas.microsoft.com/office/drawing/2014/main" id="{0EB23C79-DC22-02E1-7561-D293AEB2618A}"/>
              </a:ext>
            </a:extLst>
          </p:cNvPr>
          <p:cNvSpPr txBox="1"/>
          <p:nvPr/>
        </p:nvSpPr>
        <p:spPr>
          <a:xfrm>
            <a:off x="457199" y="1830961"/>
            <a:ext cx="11207931" cy="1938992"/>
          </a:xfrm>
          <a:prstGeom prst="rect">
            <a:avLst/>
          </a:prstGeom>
          <a:noFill/>
        </p:spPr>
        <p:txBody>
          <a:bodyPr wrap="square" rtlCol="0">
            <a:spAutoFit/>
          </a:bodyPr>
          <a:lstStyle/>
          <a:p>
            <a:pPr algn="ctr"/>
            <a:r>
              <a:rPr lang="en-US" sz="2000" dirty="0"/>
              <a:t>A: We all have females in our life in some capacity – friends, siblings, family, peers, colleagues, bosses etc. </a:t>
            </a:r>
          </a:p>
          <a:p>
            <a:pPr algn="ctr"/>
            <a:endParaRPr lang="en-US" sz="2000" dirty="0"/>
          </a:p>
          <a:p>
            <a:pPr algn="ctr"/>
            <a:r>
              <a:rPr lang="en-US" sz="2000" dirty="0"/>
              <a:t>It can be helpful as it can allow everyone to understand what someone may be going through a little bit better. Periods and PMS can effect everyone differently from person to person, or even from month to month. Females don’t have automatic control over their hormones so navigating all of this can be tricky at times. </a:t>
            </a:r>
          </a:p>
        </p:txBody>
      </p:sp>
      <p:sp>
        <p:nvSpPr>
          <p:cNvPr id="5" name="TextBox 4">
            <a:extLst>
              <a:ext uri="{FF2B5EF4-FFF2-40B4-BE49-F238E27FC236}">
                <a16:creationId xmlns:a16="http://schemas.microsoft.com/office/drawing/2014/main" id="{02941F94-3299-7276-9CF3-EAB644641235}"/>
              </a:ext>
            </a:extLst>
          </p:cNvPr>
          <p:cNvSpPr txBox="1"/>
          <p:nvPr/>
        </p:nvSpPr>
        <p:spPr>
          <a:xfrm>
            <a:off x="321128" y="3742054"/>
            <a:ext cx="11549742" cy="1323439"/>
          </a:xfrm>
          <a:prstGeom prst="rect">
            <a:avLst/>
          </a:prstGeom>
          <a:noFill/>
        </p:spPr>
        <p:txBody>
          <a:bodyPr wrap="square" rtlCol="0">
            <a:spAutoFit/>
          </a:bodyPr>
          <a:lstStyle/>
          <a:p>
            <a:pPr algn="ctr"/>
            <a:r>
              <a:rPr lang="en-US" sz="2000" dirty="0"/>
              <a:t>The same can be said for females and needing to know about the male reproductive system and male puberty. </a:t>
            </a:r>
          </a:p>
          <a:p>
            <a:pPr algn="ctr"/>
            <a:r>
              <a:rPr lang="en-US" sz="2000" dirty="0"/>
              <a:t>It can be a tricky and confusing time for anyone so by increasing our knowledge and understanding can help us to be kinder and more empathetic towards each other, therefore establishing more positive relationships with those around us. </a:t>
            </a:r>
          </a:p>
        </p:txBody>
      </p:sp>
    </p:spTree>
    <p:extLst>
      <p:ext uri="{BB962C8B-B14F-4D97-AF65-F5344CB8AC3E}">
        <p14:creationId xmlns:p14="http://schemas.microsoft.com/office/powerpoint/2010/main" val="42826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08CD-0014-FCD6-1338-05BAADFB6A25}"/>
              </a:ext>
            </a:extLst>
          </p:cNvPr>
          <p:cNvSpPr>
            <a:spLocks noGrp="1"/>
          </p:cNvSpPr>
          <p:nvPr>
            <p:ph type="title"/>
          </p:nvPr>
        </p:nvSpPr>
        <p:spPr>
          <a:xfrm>
            <a:off x="1251678" y="382385"/>
            <a:ext cx="10570208" cy="976152"/>
          </a:xfrm>
        </p:spPr>
        <p:txBody>
          <a:bodyPr>
            <a:normAutofit fontScale="90000"/>
          </a:bodyPr>
          <a:lstStyle/>
          <a:p>
            <a:r>
              <a:rPr lang="en-US" dirty="0"/>
              <a:t>How to manage Menstruation </a:t>
            </a:r>
            <a:r>
              <a:rPr lang="en-AU" sz="5400" b="1" dirty="0">
                <a:solidFill>
                  <a:schemeClr val="tx1"/>
                </a:solidFill>
              </a:rPr>
              <a:t>(pg.59)</a:t>
            </a:r>
            <a:endParaRPr lang="en-US" dirty="0"/>
          </a:p>
        </p:txBody>
      </p:sp>
      <p:sp>
        <p:nvSpPr>
          <p:cNvPr id="3" name="Content Placeholder 2">
            <a:extLst>
              <a:ext uri="{FF2B5EF4-FFF2-40B4-BE49-F238E27FC236}">
                <a16:creationId xmlns:a16="http://schemas.microsoft.com/office/drawing/2014/main" id="{9CDC24AA-1462-A6E6-BA29-154C0E5CF890}"/>
              </a:ext>
            </a:extLst>
          </p:cNvPr>
          <p:cNvSpPr>
            <a:spLocks noGrp="1"/>
          </p:cNvSpPr>
          <p:nvPr>
            <p:ph idx="1"/>
          </p:nvPr>
        </p:nvSpPr>
        <p:spPr>
          <a:xfrm>
            <a:off x="901337" y="1476103"/>
            <a:ext cx="10920549" cy="5199017"/>
          </a:xfrm>
        </p:spPr>
        <p:txBody>
          <a:bodyPr>
            <a:normAutofit fontScale="92500" lnSpcReduction="20000"/>
          </a:bodyPr>
          <a:lstStyle/>
          <a:p>
            <a:r>
              <a:rPr lang="en-US" b="1" dirty="0">
                <a:solidFill>
                  <a:srgbClr val="7030A0"/>
                </a:solidFill>
              </a:rPr>
              <a:t>Tampons: a small plug of material that fits inside the vagina to absorb blood. </a:t>
            </a:r>
          </a:p>
          <a:p>
            <a:pPr lvl="2"/>
            <a:r>
              <a:rPr lang="en-US" dirty="0"/>
              <a:t>Pro’s: can go swimming, can be more comfortable, available in different sizes, can get tampons with an applicator for easier insertion, easy to pack/transport.</a:t>
            </a:r>
          </a:p>
          <a:p>
            <a:pPr lvl="2"/>
            <a:r>
              <a:rPr lang="en-US" dirty="0"/>
              <a:t>Con’s: takes practice to be able to use one comfortably, needs to be changed regularly, toxic shock syndrome.</a:t>
            </a:r>
          </a:p>
          <a:p>
            <a:r>
              <a:rPr lang="en-US" b="1" dirty="0">
                <a:solidFill>
                  <a:srgbClr val="FF0000"/>
                </a:solidFill>
              </a:rPr>
              <a:t>Pads: a sanitary pad stuck on the inside of the underwear to absorb and catch the blood. </a:t>
            </a:r>
          </a:p>
          <a:p>
            <a:pPr lvl="2"/>
            <a:r>
              <a:rPr lang="en-US" dirty="0"/>
              <a:t>Pro’s: easy to use, comes in a variety of shapes and sizes, good when learning your cycle. </a:t>
            </a:r>
          </a:p>
          <a:p>
            <a:pPr lvl="2"/>
            <a:r>
              <a:rPr lang="en-US" dirty="0"/>
              <a:t>Con’s: need to be changed regularly, can be uncomfortable, outline and shape can show when wearing tight fitting clothing, can’t swim in them</a:t>
            </a:r>
            <a:r>
              <a:rPr lang="en-AU" dirty="0"/>
              <a:t>.</a:t>
            </a:r>
            <a:endParaRPr lang="en-US" dirty="0"/>
          </a:p>
          <a:p>
            <a:r>
              <a:rPr lang="en-US" b="1" dirty="0">
                <a:solidFill>
                  <a:srgbClr val="00B050"/>
                </a:solidFill>
              </a:rPr>
              <a:t>Period Underwear: underwear that contains a moisture-wicking fabric to absorb the blood. </a:t>
            </a:r>
          </a:p>
          <a:p>
            <a:pPr lvl="2"/>
            <a:r>
              <a:rPr lang="en-US" dirty="0"/>
              <a:t>Pro’s: environmentally friendly (compared to pads and tampons), easy to use, comfortable, come in different styles and absorbency. </a:t>
            </a:r>
          </a:p>
          <a:p>
            <a:pPr lvl="2"/>
            <a:r>
              <a:rPr lang="en-US" dirty="0"/>
              <a:t>Con’s: must be washed straight away, must buy the correct size.</a:t>
            </a:r>
          </a:p>
          <a:p>
            <a:r>
              <a:rPr lang="en-US" b="1" dirty="0">
                <a:solidFill>
                  <a:srgbClr val="00B0F0"/>
                </a:solidFill>
              </a:rPr>
              <a:t>Menstrual Cup: a small, flexible cup that is inserted into the vagina to catch the blood. </a:t>
            </a:r>
          </a:p>
          <a:p>
            <a:pPr lvl="2"/>
            <a:r>
              <a:rPr lang="en-US" dirty="0"/>
              <a:t>Pro’s: can be used for 8-12 hours at a time, comes in different shapes and sizes, most environmentally friendly method, cost effective, hold more blood than a pad/tampon, easy to use once comfortable, less odour.</a:t>
            </a:r>
          </a:p>
          <a:p>
            <a:pPr lvl="2"/>
            <a:r>
              <a:rPr lang="en-US" dirty="0"/>
              <a:t>Con’s: takes practice to be able to use correctly and comfortably, can take time to find the right fit, removal can be messy, need to be washed after every use.</a:t>
            </a:r>
          </a:p>
        </p:txBody>
      </p:sp>
    </p:spTree>
    <p:extLst>
      <p:ext uri="{BB962C8B-B14F-4D97-AF65-F5344CB8AC3E}">
        <p14:creationId xmlns:p14="http://schemas.microsoft.com/office/powerpoint/2010/main" val="42158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{DFE112B3-B3AF-6641-A96C-3FBD75E88EF4}tf10001071</Template>
  <TotalTime>7428</TotalTime>
  <Words>2509</Words>
  <Application>Microsoft Macintosh PowerPoint</Application>
  <PresentationFormat>Widescreen</PresentationFormat>
  <Paragraphs>299</Paragraphs>
  <Slides>23</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Gill Sans MT</vt:lpstr>
      <vt:lpstr>Impact</vt:lpstr>
      <vt:lpstr>Times</vt:lpstr>
      <vt:lpstr>Wingdings</vt:lpstr>
      <vt:lpstr>Badge</vt:lpstr>
      <vt:lpstr>Puberty </vt:lpstr>
      <vt:lpstr>Today’s focus</vt:lpstr>
      <vt:lpstr>PowerPoint Presentation</vt:lpstr>
      <vt:lpstr>Ovulation &amp; Menstrual Cycle review:</vt:lpstr>
      <vt:lpstr>GLOSSARY:   (Pg. 5)</vt:lpstr>
      <vt:lpstr>PMS &amp; Period Symptoms (pg.58)</vt:lpstr>
      <vt:lpstr>Activity 1a:  PMS &amp; Period Symptoms (pg.58)</vt:lpstr>
      <vt:lpstr>BONUS QUESTION!</vt:lpstr>
      <vt:lpstr>How to manage Menstruation (pg.59)</vt:lpstr>
      <vt:lpstr>PowerPoint Presentation</vt:lpstr>
      <vt:lpstr>Activity 1B: MYTH OR FACT? (PG.59)</vt:lpstr>
      <vt:lpstr>What are the female sex organs?</vt:lpstr>
      <vt:lpstr>What are the female sex organs?</vt:lpstr>
      <vt:lpstr>The parts on the inside are…</vt:lpstr>
      <vt:lpstr>The parts on the inside are…</vt:lpstr>
      <vt:lpstr>Activity 2: Label the Female Reproductive system (pg.60)</vt:lpstr>
      <vt:lpstr>FAQ’s</vt:lpstr>
      <vt:lpstr>HYGIENE (pg.66)</vt:lpstr>
      <vt:lpstr>HYGIENE – RAPID FIRE (PG.67-70)</vt:lpstr>
      <vt:lpstr>Acne &amp; Self-Help Strategies (pg.68)</vt:lpstr>
      <vt:lpstr>Self-Help: (pg.68) washing &amp; Squeezing</vt:lpstr>
      <vt:lpstr>Self-Help: (pg.68) STRESS &amp; DIET</vt:lpstr>
      <vt:lpstr>EXIT TICKET: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Puberty </dc:title>
  <dc:creator>HILLMAN Alissa [Willetton Senior High School]</dc:creator>
  <cp:lastModifiedBy>HILLMAN Alissa [Willetton Senior High School]</cp:lastModifiedBy>
  <cp:revision>50</cp:revision>
  <dcterms:created xsi:type="dcterms:W3CDTF">2024-01-01T07:33:11Z</dcterms:created>
  <dcterms:modified xsi:type="dcterms:W3CDTF">2024-02-13T07:45:14Z</dcterms:modified>
</cp:coreProperties>
</file>